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3.xml" ContentType="application/vnd.openxmlformats-officedocument.themeOverride+xml"/>
  <Override PartName="/ppt/tags/tag12.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3.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14.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15.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16.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tags/tag17.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tags/tag18.xml" ContentType="application/vnd.openxmlformats-officedocument.presentationml.tags+xml"/>
  <Override PartName="/ppt/notesSlides/notesSlide9.xml" ContentType="application/vnd.openxmlformats-officedocument.presentationml.notesSlide+xml"/>
  <Override PartName="/ppt/theme/themeOverride10.xml" ContentType="application/vnd.openxmlformats-officedocument.themeOverr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2.xml" ContentType="application/vnd.openxmlformats-officedocument.presentationml.notesSlide+xml"/>
  <Override PartName="/ppt/theme/themeOverride11.xml" ContentType="application/vnd.openxmlformats-officedocument.themeOverride+xml"/>
  <Override PartName="/ppt/tags/tag143.xml" ContentType="application/vnd.openxmlformats-officedocument.presentationml.tags+xml"/>
  <Override PartName="/ppt/notesSlides/notesSlide13.xml" ContentType="application/vnd.openxmlformats-officedocument.presentationml.notesSlide+xml"/>
  <Override PartName="/ppt/theme/themeOverride12.xml" ContentType="application/vnd.openxmlformats-officedocument.themeOverride+xml"/>
  <Override PartName="/ppt/tags/tag144.xml" ContentType="application/vnd.openxmlformats-officedocument.presentationml.tags+xml"/>
  <Override PartName="/ppt/notesSlides/notesSlide1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5.xml" ContentType="application/vnd.openxmlformats-officedocument.presentationml.notesSlide+xml"/>
  <Override PartName="/ppt/tags/tag158.xml" ContentType="application/vnd.openxmlformats-officedocument.presentationml.tags+xml"/>
  <Override PartName="/ppt/notesSlides/notesSlide16.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7.xml" ContentType="application/vnd.openxmlformats-officedocument.presentationml.notesSlide+xml"/>
  <Override PartName="/ppt/tags/tag163.xml" ContentType="application/vnd.openxmlformats-officedocument.presentationml.tags+xml"/>
  <Override PartName="/ppt/notesSlides/notesSlide18.xml" ContentType="application/vnd.openxmlformats-officedocument.presentationml.notesSlide+xml"/>
  <Override PartName="/ppt/tags/tag164.xml" ContentType="application/vnd.openxmlformats-officedocument.presentationml.tags+xml"/>
  <Override PartName="/ppt/notesSlides/notesSlide19.xml" ContentType="application/vnd.openxmlformats-officedocument.presentationml.notesSlide+xml"/>
  <Override PartName="/ppt/tags/tag165.xml" ContentType="application/vnd.openxmlformats-officedocument.presentationml.tags+xml"/>
  <Override PartName="/ppt/notesSlides/notesSlide2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13.xml" ContentType="application/vnd.openxmlformats-officedocument.themeOverride+xml"/>
  <Override PartName="/ppt/tags/tag175.xml" ContentType="application/vnd.openxmlformats-officedocument.presentationml.tags+xml"/>
  <Override PartName="/ppt/notesSlides/notesSlide21.xml" ContentType="application/vnd.openxmlformats-officedocument.presentationml.notesSlide+xml"/>
  <Override PartName="/ppt/tags/tag176.xml" ContentType="application/vnd.openxmlformats-officedocument.presentationml.tags+xml"/>
  <Override PartName="/ppt/notesSlides/notesSlide22.xml" ContentType="application/vnd.openxmlformats-officedocument.presentationml.notesSlide+xml"/>
  <Override PartName="/ppt/tags/tag177.xml" ContentType="application/vnd.openxmlformats-officedocument.presentationml.tags+xml"/>
  <Override PartName="/ppt/notesSlides/notesSlide23.xml" ContentType="application/vnd.openxmlformats-officedocument.presentationml.notesSlide+xml"/>
  <Override PartName="/ppt/tags/tag178.xml" ContentType="application/vnd.openxmlformats-officedocument.presentationml.tags+xml"/>
  <Override PartName="/ppt/notesSlides/notesSlide24.xml" ContentType="application/vnd.openxmlformats-officedocument.presentationml.notesSlide+xml"/>
  <Override PartName="/ppt/tags/tag179.xml" ContentType="application/vnd.openxmlformats-officedocument.presentationml.tags+xml"/>
  <Override PartName="/ppt/notesSlides/notesSlide25.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heme/themeOverride14.xml" ContentType="application/vnd.openxmlformats-officedocument.themeOverride+xml"/>
  <Override PartName="/ppt/tags/tag184.xml" ContentType="application/vnd.openxmlformats-officedocument.presentationml.tags+xml"/>
  <Override PartName="/ppt/notesSlides/notesSlide26.xml" ContentType="application/vnd.openxmlformats-officedocument.presentationml.notesSlide+xml"/>
  <Override PartName="/ppt/theme/themeOverride15.xml" ContentType="application/vnd.openxmlformats-officedocument.themeOverride+xml"/>
  <Override PartName="/ppt/tags/tag185.xml" ContentType="application/vnd.openxmlformats-officedocument.presentationml.tags+xml"/>
  <Override PartName="/ppt/notesSlides/notesSlide27.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heme/themeOverride16.xml" ContentType="application/vnd.openxmlformats-officedocument.themeOverride+xml"/>
  <Override PartName="/ppt/tags/tag188.xml" ContentType="application/vnd.openxmlformats-officedocument.presentationml.tags+xml"/>
  <Override PartName="/ppt/notesSlides/notesSlide28.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9.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30.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heme/themeOverride17.xml" ContentType="application/vnd.openxmlformats-officedocument.themeOverride+xml"/>
  <Override PartName="/ppt/tags/tag214.xml" ContentType="application/vnd.openxmlformats-officedocument.presentationml.tags+xml"/>
  <Override PartName="/ppt/notesSlides/notesSlide31.xml" ContentType="application/vnd.openxmlformats-officedocument.presentationml.notesSlide+xml"/>
  <Override PartName="/ppt/theme/themeOverride18.xml" ContentType="application/vnd.openxmlformats-officedocument.themeOverride+xml"/>
  <Override PartName="/ppt/tags/tag215.xml" ContentType="application/vnd.openxmlformats-officedocument.presentationml.tags+xml"/>
  <Override PartName="/ppt/notesSlides/notesSlide32.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heme/themeOverride19.xml" ContentType="application/vnd.openxmlformats-officedocument.themeOverride+xml"/>
  <Override PartName="/ppt/tags/tag224.xml" ContentType="application/vnd.openxmlformats-officedocument.presentationml.tags+xml"/>
  <Override PartName="/ppt/notesSlides/notesSlide33.xml" ContentType="application/vnd.openxmlformats-officedocument.presentationml.notesSlide+xml"/>
  <Override PartName="/ppt/tags/tag225.xml" ContentType="application/vnd.openxmlformats-officedocument.presentationml.tags+xml"/>
  <Override PartName="/ppt/notesSlides/notesSlide34.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35.xml" ContentType="application/vnd.openxmlformats-officedocument.presentationml.notesSlide+xml"/>
  <Override PartName="/ppt/tags/tag230.xml" ContentType="application/vnd.openxmlformats-officedocument.presentationml.tags+xml"/>
  <Override PartName="/ppt/notesSlides/notesSlide36.xml" ContentType="application/vnd.openxmlformats-officedocument.presentationml.notesSlide+xml"/>
  <Override PartName="/ppt/tags/tag231.xml" ContentType="application/vnd.openxmlformats-officedocument.presentationml.tags+xml"/>
  <Override PartName="/ppt/notesSlides/notesSlide37.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38.xml" ContentType="application/vnd.openxmlformats-officedocument.presentationml.notesSlide+xml"/>
  <Override PartName="/ppt/tags/tag236.xml" ContentType="application/vnd.openxmlformats-officedocument.presentationml.tags+xml"/>
  <Override PartName="/ppt/notesSlides/notesSlide39.xml" ContentType="application/vnd.openxmlformats-officedocument.presentationml.notesSlide+xml"/>
  <Override PartName="/ppt/tags/tag237.xml" ContentType="application/vnd.openxmlformats-officedocument.presentationml.tags+xml"/>
  <Override PartName="/ppt/notesSlides/notesSlide40.xml" ContentType="application/vnd.openxmlformats-officedocument.presentationml.notesSlide+xml"/>
  <Override PartName="/ppt/tags/tag238.xml" ContentType="application/vnd.openxmlformats-officedocument.presentationml.tags+xml"/>
  <Override PartName="/ppt/notesSlides/notesSlide41.xml" ContentType="application/vnd.openxmlformats-officedocument.presentationml.notesSlide+xml"/>
  <Override PartName="/ppt/tags/tag239.xml" ContentType="application/vnd.openxmlformats-officedocument.presentationml.tags+xml"/>
  <Override PartName="/ppt/theme/themeOverride20.xml" ContentType="application/vnd.openxmlformats-officedocument.themeOverride+xml"/>
  <Override PartName="/ppt/tags/tag240.xml" ContentType="application/vnd.openxmlformats-officedocument.presentationml.tags+xml"/>
  <Override PartName="/ppt/notesSlides/notesSlide42.xml" ContentType="application/vnd.openxmlformats-officedocument.presentationml.notesSlide+xml"/>
  <Override PartName="/ppt/theme/themeOverride21.xml" ContentType="application/vnd.openxmlformats-officedocument.themeOverride+xml"/>
  <Override PartName="/ppt/tags/tag241.xml" ContentType="application/vnd.openxmlformats-officedocument.presentationml.tags+xml"/>
  <Override PartName="/ppt/notesSlides/notesSlide43.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heme/themeOverride22.xml" ContentType="application/vnd.openxmlformats-officedocument.themeOverride+xml"/>
  <Override PartName="/ppt/tags/tag244.xml" ContentType="application/vnd.openxmlformats-officedocument.presentationml.tags+xml"/>
  <Override PartName="/ppt/notesSlides/notesSlide44.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heme/themeOverride23.xml" ContentType="application/vnd.openxmlformats-officedocument.themeOverride+xml"/>
  <Override PartName="/ppt/tags/tag261.xml" ContentType="application/vnd.openxmlformats-officedocument.presentationml.tags+xml"/>
  <Override PartName="/ppt/notesSlides/notesSlide45.xml" ContentType="application/vnd.openxmlformats-officedocument.presentationml.notesSlide+xml"/>
  <Override PartName="/ppt/theme/themeOverride24.xml" ContentType="application/vnd.openxmlformats-officedocument.themeOverride+xml"/>
  <Override PartName="/ppt/tags/tag262.xml" ContentType="application/vnd.openxmlformats-officedocument.presentationml.tags+xml"/>
  <Override PartName="/ppt/notesSlides/notesSlide46.xml" ContentType="application/vnd.openxmlformats-officedocument.presentationml.notesSlide+xml"/>
  <Override PartName="/ppt/tags/tag2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Lst>
  <p:notesMasterIdLst>
    <p:notesMasterId r:id="rId177"/>
  </p:notesMasterIdLst>
  <p:handoutMasterIdLst>
    <p:handoutMasterId r:id="rId178"/>
  </p:handoutMasterIdLst>
  <p:sldIdLst>
    <p:sldId id="799" r:id="rId3"/>
    <p:sldId id="715" r:id="rId4"/>
    <p:sldId id="1655" r:id="rId5"/>
    <p:sldId id="608" r:id="rId6"/>
    <p:sldId id="257" r:id="rId7"/>
    <p:sldId id="1656" r:id="rId8"/>
    <p:sldId id="1657" r:id="rId9"/>
    <p:sldId id="259" r:id="rId10"/>
    <p:sldId id="978" r:id="rId11"/>
    <p:sldId id="1392" r:id="rId12"/>
    <p:sldId id="1393" r:id="rId13"/>
    <p:sldId id="1394" r:id="rId14"/>
    <p:sldId id="887" r:id="rId15"/>
    <p:sldId id="891" r:id="rId16"/>
    <p:sldId id="892" r:id="rId17"/>
    <p:sldId id="258" r:id="rId18"/>
    <p:sldId id="1672" r:id="rId19"/>
    <p:sldId id="1673" r:id="rId20"/>
    <p:sldId id="1674" r:id="rId21"/>
    <p:sldId id="1675" r:id="rId22"/>
    <p:sldId id="1676" r:id="rId23"/>
    <p:sldId id="1677" r:id="rId24"/>
    <p:sldId id="1678" r:id="rId25"/>
    <p:sldId id="279" r:id="rId26"/>
    <p:sldId id="269" r:id="rId27"/>
    <p:sldId id="272" r:id="rId28"/>
    <p:sldId id="274" r:id="rId29"/>
    <p:sldId id="275" r:id="rId30"/>
    <p:sldId id="1236" r:id="rId31"/>
    <p:sldId id="277" r:id="rId32"/>
    <p:sldId id="278" r:id="rId33"/>
    <p:sldId id="322" r:id="rId34"/>
    <p:sldId id="1237" r:id="rId35"/>
    <p:sldId id="324" r:id="rId36"/>
    <p:sldId id="276" r:id="rId37"/>
    <p:sldId id="281" r:id="rId38"/>
    <p:sldId id="280" r:id="rId39"/>
    <p:sldId id="1643" r:id="rId40"/>
    <p:sldId id="981" r:id="rId41"/>
    <p:sldId id="1238" r:id="rId42"/>
    <p:sldId id="1267" r:id="rId43"/>
    <p:sldId id="356" r:id="rId44"/>
    <p:sldId id="357" r:id="rId45"/>
    <p:sldId id="1658" r:id="rId46"/>
    <p:sldId id="1659" r:id="rId47"/>
    <p:sldId id="1660" r:id="rId48"/>
    <p:sldId id="1268" r:id="rId49"/>
    <p:sldId id="984" r:id="rId50"/>
    <p:sldId id="294" r:id="rId51"/>
    <p:sldId id="321" r:id="rId52"/>
    <p:sldId id="1630" r:id="rId53"/>
    <p:sldId id="320" r:id="rId54"/>
    <p:sldId id="1239" r:id="rId55"/>
    <p:sldId id="295" r:id="rId56"/>
    <p:sldId id="1240" r:id="rId57"/>
    <p:sldId id="337" r:id="rId58"/>
    <p:sldId id="1640" r:id="rId59"/>
    <p:sldId id="1641" r:id="rId60"/>
    <p:sldId id="1642" r:id="rId61"/>
    <p:sldId id="336" r:id="rId62"/>
    <p:sldId id="1241" r:id="rId63"/>
    <p:sldId id="1242" r:id="rId64"/>
    <p:sldId id="297" r:id="rId65"/>
    <p:sldId id="1661" r:id="rId66"/>
    <p:sldId id="1662" r:id="rId67"/>
    <p:sldId id="1663" r:id="rId68"/>
    <p:sldId id="1664" r:id="rId69"/>
    <p:sldId id="1665" r:id="rId70"/>
    <p:sldId id="1667" r:id="rId71"/>
    <p:sldId id="1668" r:id="rId72"/>
    <p:sldId id="1666" r:id="rId73"/>
    <p:sldId id="983" r:id="rId74"/>
    <p:sldId id="332" r:id="rId75"/>
    <p:sldId id="1633" r:id="rId76"/>
    <p:sldId id="1634" r:id="rId77"/>
    <p:sldId id="333" r:id="rId78"/>
    <p:sldId id="328" r:id="rId79"/>
    <p:sldId id="335" r:id="rId80"/>
    <p:sldId id="329" r:id="rId81"/>
    <p:sldId id="330" r:id="rId82"/>
    <p:sldId id="1644" r:id="rId83"/>
    <p:sldId id="985" r:id="rId84"/>
    <p:sldId id="1243" r:id="rId85"/>
    <p:sldId id="338" r:id="rId86"/>
    <p:sldId id="398" r:id="rId87"/>
    <p:sldId id="340" r:id="rId88"/>
    <p:sldId id="980" r:id="rId89"/>
    <p:sldId id="339" r:id="rId90"/>
    <p:sldId id="1244" r:id="rId91"/>
    <p:sldId id="341" r:id="rId92"/>
    <p:sldId id="433" r:id="rId93"/>
    <p:sldId id="435" r:id="rId94"/>
    <p:sldId id="1245" r:id="rId95"/>
    <p:sldId id="437" r:id="rId96"/>
    <p:sldId id="436" r:id="rId97"/>
    <p:sldId id="439" r:id="rId98"/>
    <p:sldId id="1246" r:id="rId99"/>
    <p:sldId id="441" r:id="rId100"/>
    <p:sldId id="1652" r:id="rId101"/>
    <p:sldId id="440" r:id="rId102"/>
    <p:sldId id="1646" r:id="rId103"/>
    <p:sldId id="1645" r:id="rId104"/>
    <p:sldId id="299" r:id="rId105"/>
    <p:sldId id="591" r:id="rId106"/>
    <p:sldId id="593" r:id="rId107"/>
    <p:sldId id="1636" r:id="rId108"/>
    <p:sldId id="1247" r:id="rId109"/>
    <p:sldId id="1248" r:id="rId110"/>
    <p:sldId id="590" r:id="rId111"/>
    <p:sldId id="1635" r:id="rId112"/>
    <p:sldId id="697" r:id="rId113"/>
    <p:sldId id="1637" r:id="rId114"/>
    <p:sldId id="1067" r:id="rId115"/>
    <p:sldId id="1249" r:id="rId116"/>
    <p:sldId id="1275" r:id="rId117"/>
    <p:sldId id="1167" r:id="rId118"/>
    <p:sldId id="1168" r:id="rId119"/>
    <p:sldId id="1169" r:id="rId120"/>
    <p:sldId id="1170" r:id="rId121"/>
    <p:sldId id="1160" r:id="rId122"/>
    <p:sldId id="699" r:id="rId123"/>
    <p:sldId id="700" r:id="rId124"/>
    <p:sldId id="1250" r:id="rId125"/>
    <p:sldId id="1068" r:id="rId126"/>
    <p:sldId id="702" r:id="rId127"/>
    <p:sldId id="701" r:id="rId128"/>
    <p:sldId id="703" r:id="rId129"/>
    <p:sldId id="1653" r:id="rId130"/>
    <p:sldId id="1650" r:id="rId131"/>
    <p:sldId id="1654" r:id="rId132"/>
    <p:sldId id="1651" r:id="rId133"/>
    <p:sldId id="704" r:id="rId134"/>
    <p:sldId id="705" r:id="rId135"/>
    <p:sldId id="1638" r:id="rId136"/>
    <p:sldId id="1639" r:id="rId137"/>
    <p:sldId id="1647" r:id="rId138"/>
    <p:sldId id="1648" r:id="rId139"/>
    <p:sldId id="1649" r:id="rId140"/>
    <p:sldId id="706" r:id="rId141"/>
    <p:sldId id="1070" r:id="rId142"/>
    <p:sldId id="1251" r:id="rId143"/>
    <p:sldId id="707" r:id="rId144"/>
    <p:sldId id="709" r:id="rId145"/>
    <p:sldId id="710" r:id="rId146"/>
    <p:sldId id="1252" r:id="rId147"/>
    <p:sldId id="1253" r:id="rId148"/>
    <p:sldId id="1254" r:id="rId149"/>
    <p:sldId id="1255" r:id="rId150"/>
    <p:sldId id="711" r:id="rId151"/>
    <p:sldId id="1256" r:id="rId152"/>
    <p:sldId id="1257" r:id="rId153"/>
    <p:sldId id="1258" r:id="rId154"/>
    <p:sldId id="1259" r:id="rId155"/>
    <p:sldId id="1173" r:id="rId156"/>
    <p:sldId id="888" r:id="rId157"/>
    <p:sldId id="1376" r:id="rId158"/>
    <p:sldId id="1377" r:id="rId159"/>
    <p:sldId id="1378" r:id="rId160"/>
    <p:sldId id="1379" r:id="rId161"/>
    <p:sldId id="1380" r:id="rId162"/>
    <p:sldId id="1381" r:id="rId163"/>
    <p:sldId id="1382" r:id="rId164"/>
    <p:sldId id="1383" r:id="rId165"/>
    <p:sldId id="1384" r:id="rId166"/>
    <p:sldId id="1385" r:id="rId167"/>
    <p:sldId id="1386" r:id="rId168"/>
    <p:sldId id="1387" r:id="rId169"/>
    <p:sldId id="1388" r:id="rId170"/>
    <p:sldId id="1389" r:id="rId171"/>
    <p:sldId id="1390" r:id="rId172"/>
    <p:sldId id="1669" r:id="rId173"/>
    <p:sldId id="1670" r:id="rId174"/>
    <p:sldId id="714" r:id="rId175"/>
    <p:sldId id="1671" r:id="rId1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3639"/>
    <a:srgbClr val="FFD100"/>
    <a:srgbClr val="FFFFFF"/>
    <a:srgbClr val="E9F8F7"/>
    <a:srgbClr val="121212"/>
    <a:srgbClr val="0E0E0E"/>
    <a:srgbClr val="D52B1E"/>
    <a:srgbClr val="48412E"/>
    <a:srgbClr val="EDCD6A"/>
    <a:srgbClr val="0D1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91921"/>
  </p:normalViewPr>
  <p:slideViewPr>
    <p:cSldViewPr snapToGrid="0">
      <p:cViewPr varScale="1">
        <p:scale>
          <a:sx n="86" d="100"/>
          <a:sy n="86"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665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680746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5%8D%8F%E5%AE%9A%E5%85%B3%E7%A8%8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baike.baidu.com/item/%E7%89%87%E9%9D%A2%E6%9C%80%E6%83%A0%E5%9B%BD%E5%BE%85%E9%81%87"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8%90%A7%E6%9C%9D%E8%B4%B5/1977538" TargetMode="External"/><Relationship Id="rId13" Type="http://schemas.openxmlformats.org/officeDocument/2006/relationships/hyperlink" Target="https://baike.baidu.com/item/%E6%B1%9F%E5%AE%81/2886279" TargetMode="External"/><Relationship Id="rId3" Type="http://schemas.openxmlformats.org/officeDocument/2006/relationships/hyperlink" Target="https://baike.baidu.com/item/%E5%86%9C%E6%B0%91%E8%B5%B7%E4%B9%89/469714" TargetMode="External"/><Relationship Id="rId7" Type="http://schemas.openxmlformats.org/officeDocument/2006/relationships/hyperlink" Target="https://baike.baidu.com/item/%E6%9D%A8%E7%A7%80%E6%B8%85/5096" TargetMode="External"/><Relationship Id="rId12" Type="http://schemas.openxmlformats.org/officeDocument/2006/relationships/hyperlink" Target="https://baike.baidu.com/item/%E9%87%91%E7%94%B0%E6%9D%91/6885067"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baike.baidu.com/item/%E6%B4%AA%E7%A7%80%E5%85%A8/233873" TargetMode="External"/><Relationship Id="rId11" Type="http://schemas.openxmlformats.org/officeDocument/2006/relationships/hyperlink" Target="https://baike.baidu.com/item/%E7%9F%B3%E8%BE%BE%E5%BC%80/368474" TargetMode="External"/><Relationship Id="rId5" Type="http://schemas.openxmlformats.org/officeDocument/2006/relationships/hyperlink" Target="https://baike.baidu.com/item/%E5%86%9C%E6%B0%91%E6%88%98%E4%BA%89/1235487" TargetMode="External"/><Relationship Id="rId15" Type="http://schemas.openxmlformats.org/officeDocument/2006/relationships/hyperlink" Target="https://baike.baidu.com/item/%E5%A4%A9%E4%BA%AC/3135781" TargetMode="External"/><Relationship Id="rId10" Type="http://schemas.openxmlformats.org/officeDocument/2006/relationships/hyperlink" Target="https://baike.baidu.com/item/%E9%9F%A6%E6%98%8C%E8%BE%89/1004626" TargetMode="External"/><Relationship Id="rId4" Type="http://schemas.openxmlformats.org/officeDocument/2006/relationships/hyperlink" Target="https://baike.baidu.com/item/%E4%B8%AD%E5%9B%BD%E5%8E%86%E5%8F%B2/152769" TargetMode="External"/><Relationship Id="rId9" Type="http://schemas.openxmlformats.org/officeDocument/2006/relationships/hyperlink" Target="https://baike.baidu.com/item/%E5%86%AF%E4%BA%91%E5%B1%B1/641124" TargetMode="External"/><Relationship Id="rId14" Type="http://schemas.openxmlformats.org/officeDocument/2006/relationships/hyperlink" Target="https://baike.baidu.com/item/%E5%8D%97%E4%BA%AC/23952"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5%85%AC%E8%BD%A6%E4%B8%8A%E4%B9%A6"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baike.baidu.com/item/%E5%BA%B7%E5%B9%BF%E4%BB%81/2527152" TargetMode="External"/><Relationship Id="rId3" Type="http://schemas.openxmlformats.org/officeDocument/2006/relationships/hyperlink" Target="https://baike.baidu.com/item/%E6%88%8A%E6%88%8C%E6%94%BF%E5%8F%98/2703977" TargetMode="External"/><Relationship Id="rId7" Type="http://schemas.openxmlformats.org/officeDocument/2006/relationships/hyperlink" Target="https://baike.baidu.com/item/%E8%B0%AD%E5%97%A3%E5%90%8C/21765" TargetMode="External"/><Relationship Id="rId12" Type="http://schemas.openxmlformats.org/officeDocument/2006/relationships/hyperlink" Target="https://baike.baidu.com/item/%E5%88%98%E5%85%89%E7%AC%AC/34034"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baike.baidu.com/item/%E7%BB%B4%E6%96%B0" TargetMode="External"/><Relationship Id="rId11" Type="http://schemas.openxmlformats.org/officeDocument/2006/relationships/hyperlink" Target="https://baike.baidu.com/item/%E6%9D%A8%E9%94%90/4058" TargetMode="External"/><Relationship Id="rId5" Type="http://schemas.openxmlformats.org/officeDocument/2006/relationships/hyperlink" Target="https://baike.baidu.com/item/%E9%A1%BD%E5%9B%BA%E6%B4%BE/4160318" TargetMode="External"/><Relationship Id="rId10" Type="http://schemas.openxmlformats.org/officeDocument/2006/relationships/hyperlink" Target="https://baike.baidu.com/item/%E6%9D%A8%E6%B7%B1%E7%A7%80/1253261" TargetMode="External"/><Relationship Id="rId4" Type="http://schemas.openxmlformats.org/officeDocument/2006/relationships/hyperlink" Target="https://baike.baidu.com/item/%E6%85%88%E7%A6%A7%E5%A4%AA%E5%90%8E/114363" TargetMode="External"/><Relationship Id="rId9" Type="http://schemas.openxmlformats.org/officeDocument/2006/relationships/hyperlink" Target="https://baike.baidu.com/item/%E6%9E%97%E6%97%AD/17400"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54271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1552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封建社会：</a:t>
            </a:r>
            <a:r>
              <a:rPr lang="zh-CN" altLang="en-US" sz="1200" b="0" i="0" u="none" strike="noStrike" kern="1200" dirty="0">
                <a:solidFill>
                  <a:schemeClr val="tx1"/>
                </a:solidFill>
                <a:effectLst/>
                <a:latin typeface="+mn-lt"/>
                <a:ea typeface="+mn-ea"/>
                <a:cs typeface="+mn-cs"/>
              </a:rPr>
              <a:t>指实行封建制度的社会状态，是</a:t>
            </a:r>
            <a:r>
              <a:rPr lang="zh-CN" altLang="en-US" sz="1200" b="1" i="0" u="none" strike="noStrike" kern="1200" dirty="0">
                <a:solidFill>
                  <a:schemeClr val="tx1"/>
                </a:solidFill>
                <a:effectLst/>
                <a:latin typeface="+mn-lt"/>
                <a:ea typeface="+mn-ea"/>
                <a:cs typeface="+mn-cs"/>
              </a:rPr>
              <a:t>马克思主义</a:t>
            </a:r>
            <a:r>
              <a:rPr lang="zh-CN" altLang="en-US" sz="1200" b="0" i="0" u="none" strike="noStrike" kern="1200" dirty="0">
                <a:solidFill>
                  <a:schemeClr val="tx1"/>
                </a:solidFill>
                <a:effectLst/>
                <a:latin typeface="+mn-lt"/>
                <a:ea typeface="+mn-ea"/>
                <a:cs typeface="+mn-cs"/>
              </a:rPr>
              <a:t>历史学家常用的学术名词。</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33</a:t>
            </a:fld>
            <a:endParaRPr lang="zh-CN" altLang="en-US"/>
          </a:p>
        </p:txBody>
      </p:sp>
    </p:spTree>
    <p:extLst>
      <p:ext uri="{BB962C8B-B14F-4D97-AF65-F5344CB8AC3E}">
        <p14:creationId xmlns:p14="http://schemas.microsoft.com/office/powerpoint/2010/main" val="3596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鸦片战争的失败和一系列不平等条约的签订，使得中国社会性质发生根本性的变化。</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外国资本主义从中国得到了割让香港岛，赔款</a:t>
            </a:r>
            <a:r>
              <a:rPr lang="en-US" altLang="zh-CN" sz="1200" b="0" i="0" u="none" strike="noStrike" kern="1200" dirty="0">
                <a:solidFill>
                  <a:schemeClr val="tx1"/>
                </a:solidFill>
                <a:effectLst/>
                <a:latin typeface="+mn-lt"/>
                <a:ea typeface="+mn-ea"/>
                <a:cs typeface="+mn-cs"/>
              </a:rPr>
              <a:t>2100</a:t>
            </a:r>
            <a:r>
              <a:rPr lang="zh-CN" altLang="en-US" sz="1200" b="0" i="0" u="none" strike="noStrike" kern="1200" dirty="0">
                <a:solidFill>
                  <a:schemeClr val="tx1"/>
                </a:solidFill>
                <a:effectLst/>
                <a:latin typeface="+mn-lt"/>
                <a:ea typeface="+mn-ea"/>
                <a:cs typeface="+mn-cs"/>
              </a:rPr>
              <a:t>万两银元，开放广州、福州、厦门、宁波、上海五口通商，以及</a:t>
            </a:r>
            <a:r>
              <a:rPr lang="zh-CN" altLang="en-US" sz="1200" b="0" i="0" u="none" strike="noStrike" kern="1200" dirty="0">
                <a:solidFill>
                  <a:schemeClr val="tx1"/>
                </a:solidFill>
                <a:effectLst/>
                <a:latin typeface="+mn-lt"/>
                <a:ea typeface="+mn-ea"/>
                <a:cs typeface="+mn-cs"/>
                <a:hlinkClick r:id="rId3"/>
              </a:rPr>
              <a:t>协定关税</a:t>
            </a:r>
            <a:r>
              <a:rPr lang="zh-CN" altLang="en-US" sz="1200" b="0" i="0" u="none" strike="noStrike" kern="1200" dirty="0">
                <a:solidFill>
                  <a:schemeClr val="tx1"/>
                </a:solidFill>
                <a:effectLst/>
                <a:latin typeface="+mn-lt"/>
                <a:ea typeface="+mn-ea"/>
                <a:cs typeface="+mn-cs"/>
              </a:rPr>
              <a:t>权、领事裁判权、</a:t>
            </a:r>
            <a:r>
              <a:rPr lang="zh-CN" altLang="en-US" sz="1200" b="0" i="0" u="none" strike="noStrike" kern="1200" dirty="0">
                <a:solidFill>
                  <a:schemeClr val="tx1"/>
                </a:solidFill>
                <a:effectLst/>
                <a:latin typeface="+mn-lt"/>
                <a:ea typeface="+mn-ea"/>
                <a:cs typeface="+mn-cs"/>
                <a:hlinkClick r:id="rId4"/>
              </a:rPr>
              <a:t>片面最惠国待遇</a:t>
            </a:r>
            <a:r>
              <a:rPr lang="zh-CN" altLang="en-US" sz="1200" b="0" i="0" u="none" strike="noStrike" kern="1200" dirty="0">
                <a:solidFill>
                  <a:schemeClr val="tx1"/>
                </a:solidFill>
                <a:effectLst/>
                <a:latin typeface="+mn-lt"/>
                <a:ea typeface="+mn-ea"/>
                <a:cs typeface="+mn-cs"/>
              </a:rPr>
              <a:t>等一系列特权，严重损害了中国的独立主权。</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这个失败是必然的，为什么这么说呢。</a:t>
            </a:r>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但是的中国闭关锁国迂腐到什么地步？外国人来觐见，不下跪，皇上面子上过不去，就以讹传讹说外国人的膝盖不能弯，直到后来鸦片战争，清军都以为把外国人打倒了就行，他们就站不起来了。</a:t>
            </a:r>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结果可想而知了</a:t>
            </a:r>
            <a:r>
              <a:rPr kumimoji="1" lang="en-US" altLang="zh-C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38</a:t>
            </a:fld>
            <a:endParaRPr lang="zh-CN" altLang="en-US"/>
          </a:p>
        </p:txBody>
      </p:sp>
    </p:spTree>
    <p:extLst>
      <p:ext uri="{BB962C8B-B14F-4D97-AF65-F5344CB8AC3E}">
        <p14:creationId xmlns:p14="http://schemas.microsoft.com/office/powerpoint/2010/main" val="604370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3024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2220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因为当时的清廷要求</a:t>
            </a:r>
          </a:p>
        </p:txBody>
      </p:sp>
    </p:spTree>
    <p:extLst>
      <p:ext uri="{BB962C8B-B14F-4D97-AF65-F5344CB8AC3E}">
        <p14:creationId xmlns:p14="http://schemas.microsoft.com/office/powerpoint/2010/main" val="10384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1" i="0" u="none" strike="noStrike" kern="1200" dirty="0">
                <a:solidFill>
                  <a:schemeClr val="tx1"/>
                </a:solidFill>
                <a:effectLst/>
                <a:latin typeface="+mn-lt"/>
                <a:ea typeface="+mn-ea"/>
                <a:cs typeface="+mn-cs"/>
              </a:rPr>
              <a:t>太平天国</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1851</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—1864</a:t>
            </a:r>
            <a:r>
              <a:rPr lang="zh-CN" altLang="en-US" sz="1200" b="0" i="0" u="none" strike="noStrike" kern="1200" dirty="0">
                <a:solidFill>
                  <a:schemeClr val="tx1"/>
                </a:solidFill>
                <a:effectLst/>
                <a:latin typeface="+mn-lt"/>
                <a:ea typeface="+mn-ea"/>
                <a:cs typeface="+mn-cs"/>
              </a:rPr>
              <a:t>年）（其中“天”字两横上长下短；“囯”字内为“王”字），后期曾先后改称</a:t>
            </a:r>
            <a:r>
              <a:rPr lang="zh-CN" altLang="en-US" sz="1200" b="1" i="0" u="none" strike="noStrike" kern="1200" dirty="0">
                <a:solidFill>
                  <a:schemeClr val="tx1"/>
                </a:solidFill>
                <a:effectLst/>
                <a:latin typeface="+mn-lt"/>
                <a:ea typeface="+mn-ea"/>
                <a:cs typeface="+mn-cs"/>
              </a:rPr>
              <a:t>上帝天囯</a:t>
            </a:r>
            <a:r>
              <a:rPr lang="zh-CN" altLang="en-US" sz="1200" b="0"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天父天兄天王太平天囯</a:t>
            </a:r>
            <a:r>
              <a:rPr lang="zh-CN" altLang="en-US" sz="1200" b="0" i="0" u="none" strike="noStrike" kern="1200" dirty="0">
                <a:solidFill>
                  <a:schemeClr val="tx1"/>
                </a:solidFill>
                <a:effectLst/>
                <a:latin typeface="+mn-lt"/>
                <a:ea typeface="+mn-ea"/>
                <a:cs typeface="+mn-cs"/>
              </a:rPr>
              <a:t>。</a:t>
            </a:r>
            <a:r>
              <a:rPr lang="zh-CN" altLang="en-US" sz="1200" b="0" i="0" u="none" strike="noStrike" kern="1200" baseline="30000" dirty="0">
                <a:solidFill>
                  <a:schemeClr val="tx1"/>
                </a:solidFill>
                <a:effectLst/>
                <a:latin typeface="+mn-lt"/>
                <a:ea typeface="+mn-ea"/>
                <a:cs typeface="+mn-cs"/>
              </a:rPr>
              <a:t> </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是清朝后期的一次由</a:t>
            </a:r>
            <a:r>
              <a:rPr lang="zh-CN" altLang="en-US" sz="1200" b="0" i="0" u="none" strike="noStrike" kern="1200" dirty="0">
                <a:solidFill>
                  <a:schemeClr val="tx1"/>
                </a:solidFill>
                <a:effectLst/>
                <a:latin typeface="+mn-lt"/>
                <a:ea typeface="+mn-ea"/>
                <a:cs typeface="+mn-cs"/>
                <a:hlinkClick r:id="rId3"/>
              </a:rPr>
              <a:t>农民起义</a:t>
            </a:r>
            <a:r>
              <a:rPr lang="zh-CN" altLang="en-US" sz="1200" b="0" i="0" u="none" strike="noStrike" kern="1200" dirty="0">
                <a:solidFill>
                  <a:schemeClr val="tx1"/>
                </a:solidFill>
                <a:effectLst/>
                <a:latin typeface="+mn-lt"/>
                <a:ea typeface="+mn-ea"/>
                <a:cs typeface="+mn-cs"/>
              </a:rPr>
              <a:t>创建的农民政权，也是</a:t>
            </a:r>
            <a:r>
              <a:rPr lang="zh-CN" altLang="en-US" sz="1200" b="0" i="0" u="none" strike="noStrike" kern="1200" dirty="0">
                <a:solidFill>
                  <a:schemeClr val="tx1"/>
                </a:solidFill>
                <a:effectLst/>
                <a:latin typeface="+mn-lt"/>
                <a:ea typeface="+mn-ea"/>
                <a:cs typeface="+mn-cs"/>
                <a:hlinkClick r:id="rId4"/>
              </a:rPr>
              <a:t>中国历史</a:t>
            </a:r>
            <a:r>
              <a:rPr lang="zh-CN" altLang="en-US" sz="1200" b="0" i="0" u="none" strike="noStrike" kern="1200" dirty="0">
                <a:solidFill>
                  <a:schemeClr val="tx1"/>
                </a:solidFill>
                <a:effectLst/>
                <a:latin typeface="+mn-lt"/>
                <a:ea typeface="+mn-ea"/>
                <a:cs typeface="+mn-cs"/>
              </a:rPr>
              <a:t>上最大规模的</a:t>
            </a:r>
            <a:r>
              <a:rPr lang="zh-CN" altLang="en-US" sz="1200" b="0" i="0" u="none" strike="noStrike" kern="1200" dirty="0">
                <a:solidFill>
                  <a:schemeClr val="tx1"/>
                </a:solidFill>
                <a:effectLst/>
                <a:latin typeface="+mn-lt"/>
                <a:ea typeface="+mn-ea"/>
                <a:cs typeface="+mn-cs"/>
                <a:hlinkClick r:id="rId5"/>
              </a:rPr>
              <a:t>农民战争</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1850</a:t>
            </a:r>
            <a:r>
              <a:rPr lang="zh-CN" altLang="en-US" sz="1200" b="0" i="0" u="none" strike="noStrike" kern="1200" dirty="0">
                <a:solidFill>
                  <a:schemeClr val="tx1"/>
                </a:solidFill>
                <a:effectLst/>
                <a:latin typeface="+mn-lt"/>
                <a:ea typeface="+mn-ea"/>
                <a:cs typeface="+mn-cs"/>
              </a:rPr>
              <a:t>年末至</a:t>
            </a:r>
            <a:r>
              <a:rPr lang="en-US" altLang="zh-CN" sz="1200" b="0" i="0" u="none" strike="noStrike" kern="1200" dirty="0">
                <a:solidFill>
                  <a:schemeClr val="tx1"/>
                </a:solidFill>
                <a:effectLst/>
                <a:latin typeface="+mn-lt"/>
                <a:ea typeface="+mn-ea"/>
                <a:cs typeface="+mn-cs"/>
              </a:rPr>
              <a:t>1851</a:t>
            </a:r>
            <a:r>
              <a:rPr lang="zh-CN" altLang="en-US" sz="1200" b="0" i="0" u="none" strike="noStrike" kern="1200" dirty="0">
                <a:solidFill>
                  <a:schemeClr val="tx1"/>
                </a:solidFill>
                <a:effectLst/>
                <a:latin typeface="+mn-lt"/>
                <a:ea typeface="+mn-ea"/>
                <a:cs typeface="+mn-cs"/>
              </a:rPr>
              <a:t>年初，由</a:t>
            </a:r>
            <a:r>
              <a:rPr lang="zh-CN" altLang="en-US" sz="1200" b="0" i="0" u="none" strike="noStrike" kern="1200" dirty="0">
                <a:solidFill>
                  <a:schemeClr val="tx1"/>
                </a:solidFill>
                <a:effectLst/>
                <a:latin typeface="+mn-lt"/>
                <a:ea typeface="+mn-ea"/>
                <a:cs typeface="+mn-cs"/>
                <a:hlinkClick r:id="rId6"/>
              </a:rPr>
              <a:t>洪秀全</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杨秀清</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萧朝贵</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冯云山</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a:rPr>
              <a:t>韦昌辉</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石达开</a:t>
            </a:r>
            <a:r>
              <a:rPr lang="zh-CN" altLang="en-US" sz="1200" b="0" i="0" u="none" strike="noStrike" kern="1200" dirty="0">
                <a:solidFill>
                  <a:schemeClr val="tx1"/>
                </a:solidFill>
                <a:effectLst/>
                <a:latin typeface="+mn-lt"/>
                <a:ea typeface="+mn-ea"/>
                <a:cs typeface="+mn-cs"/>
              </a:rPr>
              <a:t>组成的领导集团在广西</a:t>
            </a:r>
            <a:r>
              <a:rPr lang="zh-CN" altLang="en-US" sz="1200" b="0" i="0" u="none" strike="noStrike" kern="1200" dirty="0">
                <a:solidFill>
                  <a:schemeClr val="tx1"/>
                </a:solidFill>
                <a:effectLst/>
                <a:latin typeface="+mn-lt"/>
                <a:ea typeface="+mn-ea"/>
                <a:cs typeface="+mn-cs"/>
                <a:hlinkClick r:id="rId12"/>
              </a:rPr>
              <a:t>金田村</a:t>
            </a:r>
            <a:r>
              <a:rPr lang="zh-CN" altLang="en-US" sz="1200" b="0" i="0" u="none" strike="noStrike" kern="1200" dirty="0">
                <a:solidFill>
                  <a:schemeClr val="tx1"/>
                </a:solidFill>
                <a:effectLst/>
                <a:latin typeface="+mn-lt"/>
                <a:ea typeface="+mn-ea"/>
                <a:cs typeface="+mn-cs"/>
              </a:rPr>
              <a:t>发动反抗满清朝廷的武装起义，后建立“太平天国”，并于</a:t>
            </a:r>
            <a:r>
              <a:rPr lang="en-US" altLang="zh-CN" sz="1200" b="0" i="0" u="none" strike="noStrike" kern="1200" dirty="0">
                <a:solidFill>
                  <a:schemeClr val="tx1"/>
                </a:solidFill>
                <a:effectLst/>
                <a:latin typeface="+mn-lt"/>
                <a:ea typeface="+mn-ea"/>
                <a:cs typeface="+mn-cs"/>
              </a:rPr>
              <a:t>1853</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月攻下</a:t>
            </a:r>
            <a:r>
              <a:rPr lang="zh-CN" altLang="en-US" sz="1200" b="0" i="0" u="none" strike="noStrike" kern="1200" dirty="0">
                <a:solidFill>
                  <a:schemeClr val="tx1"/>
                </a:solidFill>
                <a:effectLst/>
                <a:latin typeface="+mn-lt"/>
                <a:ea typeface="+mn-ea"/>
                <a:cs typeface="+mn-cs"/>
                <a:hlinkClick r:id="rId13"/>
              </a:rPr>
              <a:t>江宁</a:t>
            </a:r>
            <a:r>
              <a:rPr lang="zh-CN" altLang="en-US" sz="1200" b="0" i="0" u="none" strike="noStrike" kern="1200" dirty="0">
                <a:solidFill>
                  <a:schemeClr val="tx1"/>
                </a:solidFill>
                <a:effectLst/>
                <a:latin typeface="+mn-lt"/>
                <a:ea typeface="+mn-ea"/>
                <a:cs typeface="+mn-cs"/>
              </a:rPr>
              <a:t>（今</a:t>
            </a:r>
            <a:r>
              <a:rPr lang="zh-CN" altLang="en-US" sz="1200" b="0" i="0" u="none" strike="noStrike" kern="1200" dirty="0">
                <a:solidFill>
                  <a:schemeClr val="tx1"/>
                </a:solidFill>
                <a:effectLst/>
                <a:latin typeface="+mn-lt"/>
                <a:ea typeface="+mn-ea"/>
                <a:cs typeface="+mn-cs"/>
                <a:hlinkClick r:id="rId14"/>
              </a:rPr>
              <a:t>南京</a:t>
            </a:r>
            <a:r>
              <a:rPr lang="zh-CN" altLang="en-US" sz="1200" b="0" i="0" u="none" strike="noStrike" kern="1200" dirty="0">
                <a:solidFill>
                  <a:schemeClr val="tx1"/>
                </a:solidFill>
                <a:effectLst/>
                <a:latin typeface="+mn-lt"/>
                <a:ea typeface="+mn-ea"/>
                <a:cs typeface="+mn-cs"/>
              </a:rPr>
              <a:t>），定都于此，改称</a:t>
            </a:r>
            <a:r>
              <a:rPr lang="zh-CN" altLang="en-US" sz="1200" b="0" i="0" u="none" strike="noStrike" kern="1200" dirty="0">
                <a:solidFill>
                  <a:schemeClr val="tx1"/>
                </a:solidFill>
                <a:effectLst/>
                <a:latin typeface="+mn-lt"/>
                <a:ea typeface="+mn-ea"/>
                <a:cs typeface="+mn-cs"/>
                <a:hlinkClick r:id="rId15"/>
              </a:rPr>
              <a:t>天京</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dirty="0"/>
              <a:t>旧国歌</a:t>
            </a:r>
            <a:r>
              <a:rPr lang="en-US" altLang="zh-CN" dirty="0"/>
              <a:t>《</a:t>
            </a:r>
            <a:r>
              <a:rPr lang="zh-CN" altLang="en-US" dirty="0"/>
              <a:t>天堂属于我们</a:t>
            </a:r>
            <a:r>
              <a:rPr lang="en-US" altLang="zh-CN" dirty="0"/>
              <a:t>》</a:t>
            </a:r>
            <a:r>
              <a:rPr lang="zh-CN" altLang="en-US" dirty="0"/>
              <a:t>、新国歌</a:t>
            </a:r>
            <a:r>
              <a:rPr lang="en-US" altLang="zh-CN" dirty="0"/>
              <a:t>《</a:t>
            </a:r>
            <a:r>
              <a:rPr lang="zh-CN" altLang="en-US" dirty="0"/>
              <a:t>没有您我们无法生存</a:t>
            </a:r>
            <a:r>
              <a:rPr lang="en-US" altLang="zh-CN" dirty="0"/>
              <a:t>》</a:t>
            </a:r>
            <a:endParaRPr lang="zh-CN" altLang="en-US" dirty="0"/>
          </a:p>
        </p:txBody>
      </p:sp>
    </p:spTree>
    <p:extLst>
      <p:ext uri="{BB962C8B-B14F-4D97-AF65-F5344CB8AC3E}">
        <p14:creationId xmlns:p14="http://schemas.microsoft.com/office/powerpoint/2010/main" val="2164245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天朝田亩制度</a:t>
            </a:r>
            <a:r>
              <a:rPr kumimoji="1" lang="en-US" altLang="zh-CN" dirty="0"/>
              <a:t>》</a:t>
            </a:r>
            <a:r>
              <a:rPr kumimoji="1" lang="zh-CN" altLang="en-US" dirty="0"/>
              <a:t>是太平天国解决生产资料与产品分配的革命纲领，体现了农民阶级要求废除旧有封建土地所有制的强烈愿望，是几千年来农民反封建斗争的思想结晶。</a:t>
            </a:r>
            <a:endParaRPr kumimoji="1" lang="en-US" altLang="zh-CN" dirty="0"/>
          </a:p>
          <a:p>
            <a:r>
              <a:rPr kumimoji="1" lang="en-US" altLang="zh-CN" dirty="0"/>
              <a:t>《</a:t>
            </a:r>
            <a:r>
              <a:rPr kumimoji="1" lang="zh-CN" altLang="en-US" dirty="0"/>
              <a:t>资政新篇</a:t>
            </a:r>
            <a:r>
              <a:rPr kumimoji="1" lang="en-US" altLang="zh-CN" dirty="0"/>
              <a:t>》</a:t>
            </a:r>
            <a:r>
              <a:rPr kumimoji="1" lang="zh-CN" altLang="en-US" dirty="0"/>
              <a:t>是干王洪仁玕在后期提出的中国第一套具有发展资本主义意愿的政治纲领，由于客观上周边环境的恶劣与主观上农民阶级的漠视而没有起到预期的作用。</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59</a:t>
            </a:fld>
            <a:endParaRPr lang="zh-CN" altLang="en-US"/>
          </a:p>
        </p:txBody>
      </p:sp>
    </p:spTree>
    <p:extLst>
      <p:ext uri="{BB962C8B-B14F-4D97-AF65-F5344CB8AC3E}">
        <p14:creationId xmlns:p14="http://schemas.microsoft.com/office/powerpoint/2010/main" val="182012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60</a:t>
            </a:fld>
            <a:endParaRPr lang="zh-CN" altLang="en-US"/>
          </a:p>
        </p:txBody>
      </p:sp>
    </p:spTree>
    <p:extLst>
      <p:ext uri="{BB962C8B-B14F-4D97-AF65-F5344CB8AC3E}">
        <p14:creationId xmlns:p14="http://schemas.microsoft.com/office/powerpoint/2010/main" val="39629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61</a:t>
            </a:fld>
            <a:endParaRPr lang="zh-CN" altLang="en-US"/>
          </a:p>
        </p:txBody>
      </p:sp>
    </p:spTree>
    <p:extLst>
      <p:ext uri="{BB962C8B-B14F-4D97-AF65-F5344CB8AC3E}">
        <p14:creationId xmlns:p14="http://schemas.microsoft.com/office/powerpoint/2010/main" val="110596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3650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政治上，太平天国由神权与王权结合，朝中不但阶级森严，为王为官者的为所欲为，更甚于儒家思想约束下的朝廷。</a:t>
            </a:r>
            <a:endParaRPr kumimoji="1" lang="en-US" altLang="zh-CN" dirty="0"/>
          </a:p>
          <a:p>
            <a:r>
              <a:rPr kumimoji="1" lang="zh-CN" altLang="en-US" dirty="0"/>
              <a:t>文化上，太平天国对固有传统文化完全推倒，对传统知识分子仇视。</a:t>
            </a:r>
            <a:endParaRPr kumimoji="1" lang="en-US" altLang="zh-CN" dirty="0"/>
          </a:p>
          <a:p>
            <a:r>
              <a:rPr kumimoji="1" lang="zh-CN" altLang="en-US" dirty="0"/>
              <a:t>洪秀全等王定都天京后，生活糜烂腐化，朝政纲纪紊乱，圣灵乱封。</a:t>
            </a:r>
            <a:endParaRPr kumimoji="1" lang="en-US" altLang="zh-CN" dirty="0"/>
          </a:p>
          <a:p>
            <a:r>
              <a:rPr kumimoji="1" lang="zh-CN" altLang="en-US" dirty="0"/>
              <a:t>制度上，天朝田亩、资政新篇等纲领只属纸上谈兵，从未有认真推行，亦不见有任何成效可言。</a:t>
            </a:r>
            <a:endParaRPr kumimoji="1" lang="en-US" altLang="zh-CN" dirty="0"/>
          </a:p>
          <a:p>
            <a:r>
              <a:rPr kumimoji="1" lang="zh-CN" altLang="en-US" dirty="0"/>
              <a:t>至于所谓“开放科举考试予女子应考”等进步政策，大多仅存在于野史传说之中。</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62</a:t>
            </a:fld>
            <a:endParaRPr lang="zh-CN" altLang="en-US"/>
          </a:p>
        </p:txBody>
      </p:sp>
    </p:spTree>
    <p:extLst>
      <p:ext uri="{BB962C8B-B14F-4D97-AF65-F5344CB8AC3E}">
        <p14:creationId xmlns:p14="http://schemas.microsoft.com/office/powerpoint/2010/main" val="96701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9269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亚罗号事件经过：</a:t>
            </a:r>
          </a:p>
          <a:p>
            <a:r>
              <a:rPr lang="zh-CN" altLang="en-US" dirty="0"/>
              <a:t>1856年10月初，一艘100吨的中国商船“亚罗号”，自厦门开往广州，停泊黄埔。“亚罗号”是一艘三桅帆船，装备欧式船壳和中式帆篷的混合船舶，船上水手全是中国人，船主是香港华人叶亚明。该船曾被海盗夺去。为防备中国官府无力剿灭的沿海海盗，该船已向英国香港皇家殖民地当局登记。</a:t>
            </a:r>
          </a:p>
          <a:p>
            <a:r>
              <a:rPr lang="zh-CN" altLang="en-US" dirty="0"/>
              <a:t>10月8日早晨8时到8时半之间，4名中国官佐和60名兵丁登上该船，声称要搜寻一个臭名远扬的海盗，据称这名海盗就在船上。他们拘拿了12名华人船员，混乱中英国国旗被扯下。英国驻广州领事巴夏礼受英国驻华商务监督兼全权代表包令的指示，于10月12日强烈抗议中国方面侮辱英国国旗，并不经英国领事的许可拘捕船员。他要求以后尊重英国国旗、释放全部12名水手，并在48小时内由两广总督出具一份书面道歉。</a:t>
            </a:r>
          </a:p>
          <a:p>
            <a:r>
              <a:rPr lang="zh-CN" altLang="en-US" dirty="0"/>
              <a:t>两广总督叶名琛严词否认当时船上有张挂任何国旗，并质问该领事为什么干预一桩由中国巡捕在一艘停泊于中国港口及中国人所拥有的船上拘拿中国人的案件。叶名琛当时并不知道，在事件发生之前，"亚罗号"的登记业已过期，否则他肯定还要加上这一条。巴夏礼认为叶名琛的答复不能令人满意，于是下令扣押一艘中国师船作为赔偿要挟。在相持良久之后，叶名琛于22日放回了12名船员，但断然拒绝道歉。23日英驻华海军悍然向广州发动进攻，第二次鸦片战争爆发。这样“亚罗号事件”成为了英国政府蓄意挑起侵华战争的借口。 并成为了第二次鸦片战争的导火索。</a:t>
            </a:r>
          </a:p>
        </p:txBody>
      </p:sp>
    </p:spTree>
    <p:extLst>
      <p:ext uri="{BB962C8B-B14F-4D97-AF65-F5344CB8AC3E}">
        <p14:creationId xmlns:p14="http://schemas.microsoft.com/office/powerpoint/2010/main" val="128775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亚罗号事件经过：</a:t>
            </a:r>
          </a:p>
          <a:p>
            <a:r>
              <a:rPr lang="zh-CN" altLang="en-US" dirty="0"/>
              <a:t>1856年10月初，一艘100吨的中国商船“亚罗号”，自厦门开往广州，停泊黄埔。“亚罗号”是一艘三桅帆船，装备欧式船壳和中式帆篷的混合船舶，船上水手全是中国人，船主是香港华人叶亚明。该船曾被海盗夺去。为防备中国官府无力剿灭的沿海海盗，该船已向英国香港皇家殖民地当局登记。</a:t>
            </a:r>
          </a:p>
          <a:p>
            <a:r>
              <a:rPr lang="zh-CN" altLang="en-US" dirty="0"/>
              <a:t>10月8日早晨8时到8时半之间，4名中国官佐和60名兵丁登上该船，声称要搜寻一个臭名远扬的海盗，据称这名海盗就在船上。他们拘拿了12名华人船员，混乱中英国国旗被扯下。英国驻广州领事巴夏礼受英国驻华商务监督兼全权代表包令的指示，于10月12日强烈抗议中国方面侮辱英国国旗，并不经英国领事的许可拘捕船员。他要求以后尊重英国国旗、释放全部12名水手，并在48小时内由两广总督出具一份书面道歉。</a:t>
            </a:r>
          </a:p>
          <a:p>
            <a:endParaRPr lang="zh-CN" altLang="en-US" dirty="0"/>
          </a:p>
          <a:p>
            <a:r>
              <a:rPr lang="zh-CN" altLang="en-US" dirty="0"/>
              <a:t>两广总督叶名琛严词否认当时船上有张挂任何国旗，并质问该领事为什么干预一桩由中国巡捕在一艘停泊于中国港口及中国人所拥有的船上拘拿中国人的案件。叶名琛当时并不知道，在事件发生之前，"亚罗号"的登记业已过期，否则他肯定还要加上这一条。巴夏礼认为叶名琛的答复不能令人满意，于是下令扣押一艘中国师船作为赔偿要挟。在相持良久之后，叶名琛于22日放回了12名船员，但断然拒绝道歉。23日英驻华海军悍然向广州发动进攻，第二次鸦片战争爆发。这样“亚罗号事件”成为了英国政府蓄意挑起侵华战争的借口。 并成为了第二次鸦片战争的导火索。</a:t>
            </a:r>
          </a:p>
        </p:txBody>
      </p:sp>
    </p:spTree>
    <p:extLst>
      <p:ext uri="{BB962C8B-B14F-4D97-AF65-F5344CB8AC3E}">
        <p14:creationId xmlns:p14="http://schemas.microsoft.com/office/powerpoint/2010/main" val="166034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亚罗号事件经过：</a:t>
            </a:r>
          </a:p>
          <a:p>
            <a:endParaRPr lang="zh-CN" altLang="en-US" dirty="0"/>
          </a:p>
          <a:p>
            <a:r>
              <a:rPr lang="zh-CN" altLang="en-US" dirty="0"/>
              <a:t>1856年10月初，一艘100吨的中国商船“亚罗号”，自厦门开往广州，停泊黄埔。“亚罗号”是一艘三桅帆船，装备欧式船壳和中式帆篷的混合船舶，船上水手全是中国人，船主是香港华人叶亚明。该船曾被海盗夺去。为防备中国官府无力剿灭的沿海海盗，该船已向英国香港皇家殖民地当局登记。</a:t>
            </a:r>
          </a:p>
          <a:p>
            <a:endParaRPr lang="zh-CN" altLang="en-US" dirty="0"/>
          </a:p>
          <a:p>
            <a:r>
              <a:rPr lang="zh-CN" altLang="en-US" dirty="0"/>
              <a:t>10月8日早晨8时到8时半之间，4名中国官佐和60名兵丁登上该船，声称要搜寻一个臭名远扬的海盗，据称这名海盗就在船上。他们拘拿了12名华人船员，混乱中英国国旗被扯下。英国驻广州领事巴夏礼受英国驻华商务监督兼全权代表包令的指示，于10月12日强烈抗议中国方面侮辱英国国旗，并不经英国领事的许可拘捕船员。他要求以后尊重英国国旗、释放全部12名水手，并在48小时内由两广总督出具一份书面道歉。</a:t>
            </a:r>
          </a:p>
          <a:p>
            <a:endParaRPr lang="zh-CN" altLang="en-US" dirty="0"/>
          </a:p>
          <a:p>
            <a:r>
              <a:rPr lang="zh-CN" altLang="en-US" dirty="0"/>
              <a:t>两广总督叶名琛严词否认当时船上有张挂任何国旗，并质问该领事为什么干预一桩由中国巡捕在一艘停泊于中国港口及中国人所拥有的船上拘拿中国人的案件。叶名琛当时并不知道，在事件发生之前，"亚罗号"的登记业已过期，否则他肯定还要加上这一条。巴夏礼认为叶名琛的答复不能令人满意，于是下令扣押一艘中国师船作为赔偿要挟。在相持良久之后，叶名琛于22日放回了12名船员，但断然拒绝道歉。23日英驻华海军悍然向广州发动进攻，第二次鸦片战争爆发。这样“亚罗号事件”成为了英国政府蓄意挑起侵华战争的借口。 并成为了第二次鸦片战争的导火索。</a:t>
            </a:r>
          </a:p>
        </p:txBody>
      </p:sp>
    </p:spTree>
    <p:extLst>
      <p:ext uri="{BB962C8B-B14F-4D97-AF65-F5344CB8AC3E}">
        <p14:creationId xmlns:p14="http://schemas.microsoft.com/office/powerpoint/2010/main" val="1714767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1853年，法国的天主教神甫马赖在没有得到清政府允许的情况下，私自潜入广西省西林县进行传教活动，他在西林县当地积极的披着宗教的外衣，进行非法的侵略活动，在他的身边聚集着一批地痞流氓，马赖勾结当地的官府和有财有势的人欺压人民，强奸妇女，可以说是无恶不作。在马赖的包庇和纵容之下，马赖的信徒马子农、林八等人为害乡里，抢掳奸淫，作恶多端，但是却因为马赖的包庇与纵容这些恶徒逍遥法外长达3年之久，在当地激起了非常大的民愤，受害的人民告状告到了省里。</a:t>
            </a:r>
          </a:p>
          <a:p>
            <a:endParaRPr lang="zh-CN" altLang="en-US" dirty="0"/>
          </a:p>
          <a:p>
            <a:r>
              <a:rPr lang="zh-CN" altLang="en-US" dirty="0"/>
              <a:t>1856年2月29日，西林县新上任的知县张鸣凤根据村民的控诉，经过调查确实之后，将马赖及马赖手下的众多的为非作歹的教徒共26人逮捕归案，依法处决了马赖及作恶多端的教徒2人，其余教徒分别根据所犯罪状得到了应有的处罚。这就是历史上的马神甫事件。</a:t>
            </a:r>
          </a:p>
          <a:p>
            <a:endParaRPr lang="zh-CN" altLang="en-US" dirty="0"/>
          </a:p>
          <a:p>
            <a:r>
              <a:rPr lang="zh-CN" altLang="en-US" dirty="0"/>
              <a:t>法国皇帝拿破仑于是借着这个事件在1857年联合英国发动了对华战争，也就是历史上的第二次鸦片战争。</a:t>
            </a:r>
          </a:p>
        </p:txBody>
      </p:sp>
    </p:spTree>
    <p:extLst>
      <p:ext uri="{BB962C8B-B14F-4D97-AF65-F5344CB8AC3E}">
        <p14:creationId xmlns:p14="http://schemas.microsoft.com/office/powerpoint/2010/main" val="2681414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51471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8033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1651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北洋水师，或称作北洋舰队、北洋海军，</a:t>
            </a:r>
            <a:r>
              <a:rPr kumimoji="1" lang="en-US" altLang="zh-CN" dirty="0"/>
              <a:t>1888</a:t>
            </a:r>
            <a:r>
              <a:rPr kumimoji="1" lang="zh-CN" altLang="en-US" dirty="0"/>
              <a:t>年正式成立，是中国建立的一支近代化海军舰队，同时也是清朝建立的四支近代海军中实力最强、规模最大的一支。主要军舰大小共有</a:t>
            </a:r>
            <a:r>
              <a:rPr kumimoji="1" lang="en-US" altLang="zh-CN" dirty="0"/>
              <a:t>25</a:t>
            </a:r>
            <a:r>
              <a:rPr kumimoji="1" lang="zh-CN" altLang="en-US" dirty="0"/>
              <a:t>艘，辅助军舰</a:t>
            </a:r>
            <a:r>
              <a:rPr kumimoji="1" lang="en-US" altLang="zh-CN" dirty="0"/>
              <a:t>50</a:t>
            </a:r>
            <a:r>
              <a:rPr kumimoji="1" lang="zh-CN" altLang="en-US" dirty="0"/>
              <a:t>艘，运输船</a:t>
            </a:r>
            <a:r>
              <a:rPr kumimoji="1" lang="en-US" altLang="zh-CN" dirty="0"/>
              <a:t>30</a:t>
            </a:r>
            <a:r>
              <a:rPr kumimoji="1" lang="zh-CN" altLang="en-US" dirty="0"/>
              <a:t>艘，官兵</a:t>
            </a:r>
            <a:r>
              <a:rPr kumimoji="1" lang="en-US" altLang="zh-CN" dirty="0"/>
              <a:t>4000</a:t>
            </a:r>
            <a:r>
              <a:rPr kumimoji="1" lang="zh-CN" altLang="en-US" dirty="0"/>
              <a:t>余人。 </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98</a:t>
            </a:fld>
            <a:endParaRPr lang="zh-CN" altLang="en-US"/>
          </a:p>
        </p:txBody>
      </p:sp>
    </p:spTree>
    <p:extLst>
      <p:ext uri="{BB962C8B-B14F-4D97-AF65-F5344CB8AC3E}">
        <p14:creationId xmlns:p14="http://schemas.microsoft.com/office/powerpoint/2010/main" val="2575758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54180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r>
              <a:rPr kumimoji="1" lang="zh-CN" altLang="en-US" dirty="0"/>
              <a:t> 中日甲午战争是</a:t>
            </a:r>
            <a:r>
              <a:rPr kumimoji="1" lang="en-US" altLang="zh-CN" dirty="0"/>
              <a:t>19</a:t>
            </a:r>
            <a:r>
              <a:rPr kumimoji="1" lang="zh-CN" altLang="en-US" dirty="0"/>
              <a:t>世纪末日本侵略中国和朝鲜的战争。按中国干支纪年，战争爆发的</a:t>
            </a:r>
            <a:r>
              <a:rPr kumimoji="1" lang="en-US" altLang="zh-CN" dirty="0"/>
              <a:t>1894</a:t>
            </a:r>
            <a:r>
              <a:rPr kumimoji="1" lang="zh-CN" altLang="en-US" dirty="0"/>
              <a:t>年为甲午年，故称甲午战争，而日本称日清战争，西方国家称第一次中日战争</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101</a:t>
            </a:fld>
            <a:endParaRPr lang="zh-CN" altLang="en-US"/>
          </a:p>
        </p:txBody>
      </p:sp>
    </p:spTree>
    <p:extLst>
      <p:ext uri="{BB962C8B-B14F-4D97-AF65-F5344CB8AC3E}">
        <p14:creationId xmlns:p14="http://schemas.microsoft.com/office/powerpoint/2010/main" val="1240649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92792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53107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56308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1895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月，日本逼签</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马关条约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的消息传到北京，在康有为、梁启超等的组织发动下在北京应试的</a:t>
            </a:r>
            <a:r>
              <a:rPr lang="en-US" altLang="zh-CN" sz="1200" b="0" i="0" u="none" strike="noStrike" kern="1200" dirty="0">
                <a:solidFill>
                  <a:schemeClr val="tx1"/>
                </a:solidFill>
                <a:effectLst/>
                <a:latin typeface="+mn-lt"/>
                <a:ea typeface="+mn-ea"/>
                <a:cs typeface="+mn-cs"/>
              </a:rPr>
              <a:t>1300</a:t>
            </a:r>
            <a:r>
              <a:rPr lang="zh-CN" altLang="en-US" sz="1200" b="0" i="0" u="none" strike="noStrike" kern="1200" dirty="0">
                <a:solidFill>
                  <a:schemeClr val="tx1"/>
                </a:solidFill>
                <a:effectLst/>
                <a:latin typeface="+mn-lt"/>
                <a:ea typeface="+mn-ea"/>
                <a:cs typeface="+mn-cs"/>
              </a:rPr>
              <a:t>多名举人联名上书光绪帝，痛陈民族危亡的严峻形势，提出拒和、迁都、练兵、变法的主张。上书因顽固派的阻挠没有送到光绪帝的手中，史称“</a:t>
            </a:r>
            <a:r>
              <a:rPr lang="zh-CN" altLang="en-US" sz="1200" b="0" i="0" u="none" strike="noStrike" kern="1200" dirty="0">
                <a:solidFill>
                  <a:schemeClr val="tx1"/>
                </a:solidFill>
                <a:effectLst/>
                <a:latin typeface="+mn-lt"/>
                <a:ea typeface="+mn-ea"/>
                <a:cs typeface="+mn-cs"/>
                <a:hlinkClick r:id="rId3"/>
              </a:rPr>
              <a:t>公车上书</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125</a:t>
            </a:fld>
            <a:endParaRPr lang="zh-CN" altLang="en-US"/>
          </a:p>
        </p:txBody>
      </p:sp>
    </p:spTree>
    <p:extLst>
      <p:ext uri="{BB962C8B-B14F-4D97-AF65-F5344CB8AC3E}">
        <p14:creationId xmlns:p14="http://schemas.microsoft.com/office/powerpoint/2010/main" val="1956132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方正启体简体" panose="03000509000000000000" charset="-122"/>
                <a:cs typeface="+mn-cs"/>
              </a:rPr>
              <a:t>慈禧太后突然从颐和园赶回紫禁城，直入光绪皇帝寝宫，将光绪皇帝囚禁于中南海瀛台；然后发布训政诏书，再次临朝“训政”，“戊戌变法”失败。</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129</a:t>
            </a:fld>
            <a:endParaRPr lang="zh-CN" altLang="en-US"/>
          </a:p>
        </p:txBody>
      </p:sp>
    </p:spTree>
    <p:extLst>
      <p:ext uri="{BB962C8B-B14F-4D97-AF65-F5344CB8AC3E}">
        <p14:creationId xmlns:p14="http://schemas.microsoft.com/office/powerpoint/2010/main" val="932076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方正启体简体" panose="03000509000000000000" charset="-122"/>
                <a:cs typeface="+mn-cs"/>
              </a:rPr>
              <a:t>慈禧太后突然从颐和园赶回紫禁城，直入光绪皇帝寝宫，将光绪皇帝囚禁于中南海瀛台；然后发布训政诏书，再次临朝“训政”，“戊戌变法”失败。</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130</a:t>
            </a:fld>
            <a:endParaRPr lang="zh-CN" altLang="en-US"/>
          </a:p>
        </p:txBody>
      </p:sp>
    </p:spTree>
    <p:extLst>
      <p:ext uri="{BB962C8B-B14F-4D97-AF65-F5344CB8AC3E}">
        <p14:creationId xmlns:p14="http://schemas.microsoft.com/office/powerpoint/2010/main" val="2631693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逮捕谭嗣同、杨深秀、林旭、杨锐、刘光第、康广仁、徐致靖、张荫桓等人。</a:t>
            </a:r>
            <a:endParaRPr lang="en-US" altLang="zh-CN" dirty="0"/>
          </a:p>
          <a:p>
            <a:r>
              <a:rPr lang="zh-CN" altLang="en-US" sz="1200" b="0" i="0" u="none" strike="noStrike" kern="1200" dirty="0">
                <a:solidFill>
                  <a:schemeClr val="tx1"/>
                </a:solidFill>
                <a:effectLst/>
                <a:latin typeface="+mn-lt"/>
                <a:ea typeface="+mn-ea"/>
                <a:cs typeface="+mn-cs"/>
                <a:hlinkClick r:id="rId3"/>
              </a:rPr>
              <a:t>戊戌政变</a:t>
            </a:r>
            <a:r>
              <a:rPr lang="zh-CN" altLang="en-US" sz="1200" b="0" i="0" u="none" strike="noStrike" kern="1200" dirty="0">
                <a:solidFill>
                  <a:schemeClr val="tx1"/>
                </a:solidFill>
                <a:effectLst/>
                <a:latin typeface="+mn-lt"/>
                <a:ea typeface="+mn-ea"/>
                <a:cs typeface="+mn-cs"/>
              </a:rPr>
              <a:t>时，以</a:t>
            </a:r>
            <a:r>
              <a:rPr lang="zh-CN" altLang="en-US" sz="1200" b="0" i="0" u="none" strike="noStrike" kern="1200" dirty="0">
                <a:solidFill>
                  <a:schemeClr val="tx1"/>
                </a:solidFill>
                <a:effectLst/>
                <a:latin typeface="+mn-lt"/>
                <a:ea typeface="+mn-ea"/>
                <a:cs typeface="+mn-cs"/>
                <a:hlinkClick r:id="rId4"/>
              </a:rPr>
              <a:t>慈禧太后</a:t>
            </a:r>
            <a:r>
              <a:rPr lang="zh-CN" altLang="en-US" sz="1200" b="0" i="0" u="none" strike="noStrike" kern="1200" dirty="0">
                <a:solidFill>
                  <a:schemeClr val="tx1"/>
                </a:solidFill>
                <a:effectLst/>
                <a:latin typeface="+mn-lt"/>
                <a:ea typeface="+mn-ea"/>
                <a:cs typeface="+mn-cs"/>
              </a:rPr>
              <a:t>为首的封建</a:t>
            </a:r>
            <a:r>
              <a:rPr lang="zh-CN" altLang="en-US" sz="1200" b="0" i="0" u="none" strike="noStrike" kern="1200" dirty="0">
                <a:solidFill>
                  <a:schemeClr val="tx1"/>
                </a:solidFill>
                <a:effectLst/>
                <a:latin typeface="+mn-lt"/>
                <a:ea typeface="+mn-ea"/>
                <a:cs typeface="+mn-cs"/>
                <a:hlinkClick r:id="rId5"/>
              </a:rPr>
              <a:t>顽固派</a:t>
            </a:r>
            <a:r>
              <a:rPr lang="zh-CN" altLang="en-US" sz="1200" b="0" i="0" u="none" strike="noStrike" kern="1200" dirty="0">
                <a:solidFill>
                  <a:schemeClr val="tx1"/>
                </a:solidFill>
                <a:effectLst/>
                <a:latin typeface="+mn-lt"/>
                <a:ea typeface="+mn-ea"/>
                <a:cs typeface="+mn-cs"/>
              </a:rPr>
              <a:t>大肆捕杀</a:t>
            </a:r>
            <a:r>
              <a:rPr lang="zh-CN" altLang="en-US" sz="1200" b="0" i="0" u="none" strike="noStrike" kern="1200" dirty="0">
                <a:solidFill>
                  <a:schemeClr val="tx1"/>
                </a:solidFill>
                <a:effectLst/>
                <a:latin typeface="+mn-lt"/>
                <a:ea typeface="+mn-ea"/>
                <a:cs typeface="+mn-cs"/>
                <a:hlinkClick r:id="rId6"/>
              </a:rPr>
              <a:t>维新</a:t>
            </a:r>
            <a:r>
              <a:rPr lang="zh-CN" altLang="en-US" sz="1200" b="0" i="0" u="none" strike="noStrike" kern="1200" dirty="0">
                <a:solidFill>
                  <a:schemeClr val="tx1"/>
                </a:solidFill>
                <a:effectLst/>
                <a:latin typeface="+mn-lt"/>
                <a:ea typeface="+mn-ea"/>
                <a:cs typeface="+mn-cs"/>
              </a:rPr>
              <a:t>党人，维新志士</a:t>
            </a:r>
            <a:r>
              <a:rPr lang="zh-CN" altLang="en-US" sz="1200" b="0" i="0" u="none" strike="noStrike" kern="1200" dirty="0">
                <a:solidFill>
                  <a:schemeClr val="tx1"/>
                </a:solidFill>
                <a:effectLst/>
                <a:latin typeface="+mn-lt"/>
                <a:ea typeface="+mn-ea"/>
                <a:cs typeface="+mn-cs"/>
                <a:hlinkClick r:id="rId7"/>
              </a:rPr>
              <a:t>谭嗣同</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康广仁</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林旭</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a:rPr>
              <a:t>杨深秀</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杨锐</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2"/>
              </a:rPr>
              <a:t>刘光第</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人于</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28</a:t>
            </a:r>
            <a:r>
              <a:rPr lang="zh-CN" altLang="en-US" sz="1200" b="0" i="0" u="none" strike="noStrike" kern="1200" dirty="0">
                <a:solidFill>
                  <a:schemeClr val="tx1"/>
                </a:solidFill>
                <a:effectLst/>
                <a:latin typeface="+mn-lt"/>
                <a:ea typeface="+mn-ea"/>
                <a:cs typeface="+mn-cs"/>
              </a:rPr>
              <a:t>日在北京惨遭杀害，史称“戊戌六君子”。</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131</a:t>
            </a:fld>
            <a:endParaRPr lang="zh-CN" altLang="en-US"/>
          </a:p>
        </p:txBody>
      </p:sp>
    </p:spTree>
    <p:extLst>
      <p:ext uri="{BB962C8B-B14F-4D97-AF65-F5344CB8AC3E}">
        <p14:creationId xmlns:p14="http://schemas.microsoft.com/office/powerpoint/2010/main" val="35554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135</a:t>
            </a:fld>
            <a:endParaRPr lang="zh-CN" altLang="en-US"/>
          </a:p>
        </p:txBody>
      </p:sp>
    </p:spTree>
    <p:extLst>
      <p:ext uri="{BB962C8B-B14F-4D97-AF65-F5344CB8AC3E}">
        <p14:creationId xmlns:p14="http://schemas.microsoft.com/office/powerpoint/2010/main" val="165344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136</a:t>
            </a:fld>
            <a:endParaRPr lang="zh-CN" altLang="en-US"/>
          </a:p>
        </p:txBody>
      </p:sp>
    </p:spTree>
    <p:extLst>
      <p:ext uri="{BB962C8B-B14F-4D97-AF65-F5344CB8AC3E}">
        <p14:creationId xmlns:p14="http://schemas.microsoft.com/office/powerpoint/2010/main" val="149811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3514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137</a:t>
            </a:fld>
            <a:endParaRPr lang="zh-CN" altLang="en-US"/>
          </a:p>
        </p:txBody>
      </p:sp>
    </p:spTree>
    <p:extLst>
      <p:ext uri="{BB962C8B-B14F-4D97-AF65-F5344CB8AC3E}">
        <p14:creationId xmlns:p14="http://schemas.microsoft.com/office/powerpoint/2010/main" val="2595616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None/>
            </a:pPr>
            <a:r>
              <a:rPr lang="en-US" altLang="zh-CN" sz="1200" dirty="0"/>
              <a:t>1.</a:t>
            </a:r>
            <a:r>
              <a:rPr lang="zh-CN" altLang="en-US" sz="1200" dirty="0"/>
              <a:t>依旧是走不出封建制度的限制</a:t>
            </a:r>
            <a:r>
              <a:rPr lang="en-US" altLang="zh-CN" sz="1200" dirty="0"/>
              <a:t>2.</a:t>
            </a:r>
            <a:r>
              <a:rPr lang="zh-CN" altLang="en-US" sz="1200" dirty="0"/>
              <a:t>依旧抱希望于帝国主义</a:t>
            </a:r>
            <a:r>
              <a:rPr lang="en-US" altLang="zh-CN" sz="1200" dirty="0"/>
              <a:t>3.</a:t>
            </a:r>
            <a:r>
              <a:rPr lang="zh-CN" altLang="en-US" sz="1200" dirty="0"/>
              <a:t>依旧没有广大人民什么事儿</a:t>
            </a:r>
            <a:r>
              <a:rPr lang="en-US" altLang="zh-CN" sz="1200" dirty="0"/>
              <a:t>4.</a:t>
            </a:r>
            <a:r>
              <a:rPr lang="zh-CN" altLang="en-US" sz="1200" dirty="0"/>
              <a:t>试图离间母子关系失败，遭到极端打击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138</a:t>
            </a:fld>
            <a:endParaRPr lang="zh-CN" altLang="en-US"/>
          </a:p>
        </p:txBody>
      </p:sp>
    </p:spTree>
    <p:extLst>
      <p:ext uri="{BB962C8B-B14F-4D97-AF65-F5344CB8AC3E}">
        <p14:creationId xmlns:p14="http://schemas.microsoft.com/office/powerpoint/2010/main" val="4095648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140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27929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141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12096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154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8006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171</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462371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172</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96824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9590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091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9656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0154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9953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2018/11/14</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978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0679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0537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9573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5636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95027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56454547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12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4387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4231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1941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62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2018/11/14</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2018/11/14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21971" y="-181110"/>
            <a:ext cx="12513972" cy="7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pic>
        <p:nvPicPr>
          <p:cNvPr id="11"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112775" y="5242037"/>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848902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hemeOverride" Target="../theme/themeOverride5.xml"/><Relationship Id="rId4"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30.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0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4.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05.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06.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09.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10.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hemeOverride" Target="../theme/themeOverride6.xml"/><Relationship Id="rId4"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11.xml"/><Relationship Id="rId5" Type="http://schemas.openxmlformats.org/officeDocument/2006/relationships/image" Target="../media/image57.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1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4.xml"/><Relationship Id="rId1" Type="http://schemas.openxmlformats.org/officeDocument/2006/relationships/themeOverride" Target="../theme/themeOverride17.xml"/><Relationship Id="rId4" Type="http://schemas.openxmlformats.org/officeDocument/2006/relationships/notesSlide" Target="../notesSlides/notesSlide31.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5.xml"/><Relationship Id="rId1" Type="http://schemas.openxmlformats.org/officeDocument/2006/relationships/themeOverride" Target="../theme/themeOverride18.xml"/><Relationship Id="rId4" Type="http://schemas.openxmlformats.org/officeDocument/2006/relationships/notesSlide" Target="../notesSlides/notesSlide3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6.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hemeOverride" Target="../theme/themeOverride7.xml"/><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22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3.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themeOverride" Target="../theme/themeOverride19.xml"/><Relationship Id="rId4" Type="http://schemas.openxmlformats.org/officeDocument/2006/relationships/notesSlide" Target="../notesSlides/notesSlide3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25.xml"/><Relationship Id="rId4" Type="http://schemas.openxmlformats.org/officeDocument/2006/relationships/image" Target="../media/image60.png"/></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26.xml"/><Relationship Id="rId5" Type="http://schemas.openxmlformats.org/officeDocument/2006/relationships/image" Target="../media/image63.jpeg"/><Relationship Id="rId4" Type="http://schemas.openxmlformats.org/officeDocument/2006/relationships/image" Target="../media/image62.jpe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1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28.xml"/><Relationship Id="rId4" Type="http://schemas.openxmlformats.org/officeDocument/2006/relationships/image" Target="../media/image30.jpe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8.xml"/><Relationship Id="rId5" Type="http://schemas.openxmlformats.org/officeDocument/2006/relationships/image" Target="../media/image8.jpeg"/><Relationship Id="rId4"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30.xml"/><Relationship Id="rId4" Type="http://schemas.openxmlformats.org/officeDocument/2006/relationships/image" Target="../media/image64.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3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1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3.xml"/></Relationships>
</file>

<file path=ppt/slides/_rels/slide134.xml.rels><?xml version="1.0" encoding="UTF-8" standalone="yes"?>
<Relationships xmlns="http://schemas.openxmlformats.org/package/2006/relationships"><Relationship Id="rId3" Type="http://schemas.openxmlformats.org/officeDocument/2006/relationships/image" Target="../media/image65.tiff"/><Relationship Id="rId7" Type="http://schemas.openxmlformats.org/officeDocument/2006/relationships/image" Target="../media/image69.tiff"/><Relationship Id="rId2" Type="http://schemas.openxmlformats.org/officeDocument/2006/relationships/slideLayout" Target="../slideLayouts/slideLayout2.xml"/><Relationship Id="rId1" Type="http://schemas.openxmlformats.org/officeDocument/2006/relationships/tags" Target="../tags/tag234.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135.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notesSlide" Target="../notesSlides/notesSlide38.xml"/><Relationship Id="rId7" Type="http://schemas.openxmlformats.org/officeDocument/2006/relationships/image" Target="../media/image68.tiff"/><Relationship Id="rId2" Type="http://schemas.openxmlformats.org/officeDocument/2006/relationships/slideLayout" Target="../slideLayouts/slideLayout2.xml"/><Relationship Id="rId1" Type="http://schemas.openxmlformats.org/officeDocument/2006/relationships/tags" Target="../tags/tag235.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136.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notesSlide" Target="../notesSlides/notesSlide39.xml"/><Relationship Id="rId7" Type="http://schemas.openxmlformats.org/officeDocument/2006/relationships/image" Target="../media/image68.tiff"/><Relationship Id="rId2" Type="http://schemas.openxmlformats.org/officeDocument/2006/relationships/slideLayout" Target="../slideLayouts/slideLayout2.xml"/><Relationship Id="rId1" Type="http://schemas.openxmlformats.org/officeDocument/2006/relationships/tags" Target="../tags/tag236.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137.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notesSlide" Target="../notesSlides/notesSlide40.xml"/><Relationship Id="rId7" Type="http://schemas.openxmlformats.org/officeDocument/2006/relationships/image" Target="../media/image68.tiff"/><Relationship Id="rId2" Type="http://schemas.openxmlformats.org/officeDocument/2006/relationships/slideLayout" Target="../slideLayouts/slideLayout2.xml"/><Relationship Id="rId1" Type="http://schemas.openxmlformats.org/officeDocument/2006/relationships/tags" Target="../tags/tag237.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138.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notesSlide" Target="../notesSlides/notesSlide41.xml"/><Relationship Id="rId7" Type="http://schemas.openxmlformats.org/officeDocument/2006/relationships/image" Target="../media/image68.tiff"/><Relationship Id="rId2" Type="http://schemas.openxmlformats.org/officeDocument/2006/relationships/slideLayout" Target="../slideLayouts/slideLayout2.xml"/><Relationship Id="rId1" Type="http://schemas.openxmlformats.org/officeDocument/2006/relationships/tags" Target="../tags/tag238.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1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39.xml"/><Relationship Id="rId5" Type="http://schemas.openxmlformats.org/officeDocument/2006/relationships/image" Target="../media/image62.jpe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hemeOverride" Target="../theme/themeOverride9.xml"/><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0.xml"/><Relationship Id="rId1" Type="http://schemas.openxmlformats.org/officeDocument/2006/relationships/themeOverride" Target="../theme/themeOverride20.xml"/><Relationship Id="rId4" Type="http://schemas.openxmlformats.org/officeDocument/2006/relationships/notesSlide" Target="../notesSlides/notesSlide4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1.xml"/><Relationship Id="rId1" Type="http://schemas.openxmlformats.org/officeDocument/2006/relationships/themeOverride" Target="../theme/themeOverride21.xml"/><Relationship Id="rId4" Type="http://schemas.openxmlformats.org/officeDocument/2006/relationships/notesSlide" Target="../notesSlides/notesSlide43.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2.xml"/></Relationships>
</file>

<file path=ppt/slides/_rels/slide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image" Target="../media/image27.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hemeOverride" Target="../theme/themeOverride10.xml"/><Relationship Id="rId4"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59.png"/></Relationships>
</file>

<file path=ppt/slides/_rels/slide1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59.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4.xml"/><Relationship Id="rId1" Type="http://schemas.openxmlformats.org/officeDocument/2006/relationships/themeOverride" Target="../theme/themeOverride22.xml"/><Relationship Id="rId4" Type="http://schemas.openxmlformats.org/officeDocument/2006/relationships/notesSlide" Target="../notesSlides/notesSlide44.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1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51.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5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3.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1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55.xml"/></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8.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9.xml"/></Relationships>
</file>

<file path=ppt/slides/_rels/slide1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slide" Target="slide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slide" Target="slide1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10.png"/><Relationship Id="rId10" Type="http://schemas.openxmlformats.org/officeDocument/2006/relationships/tags" Target="../tags/tag30.xml"/><Relationship Id="rId19" Type="http://schemas.openxmlformats.org/officeDocument/2006/relationships/slideLayout" Target="../slideLayouts/slideLayout18.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slide" Target="slide53.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1.xml"/><Relationship Id="rId1" Type="http://schemas.openxmlformats.org/officeDocument/2006/relationships/themeOverride" Target="../theme/themeOverride23.xml"/><Relationship Id="rId5" Type="http://schemas.openxmlformats.org/officeDocument/2006/relationships/image" Target="../media/image72.png"/><Relationship Id="rId4" Type="http://schemas.openxmlformats.org/officeDocument/2006/relationships/notesSlide" Target="../notesSlides/notesSlide45.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2.xml"/><Relationship Id="rId1" Type="http://schemas.openxmlformats.org/officeDocument/2006/relationships/themeOverride" Target="../theme/themeOverride24.xml"/><Relationship Id="rId4" Type="http://schemas.openxmlformats.org/officeDocument/2006/relationships/notesSlide" Target="../notesSlides/notesSlide46.xml"/></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63.xml"/></Relationships>
</file>

<file path=ppt/slides/_rels/slide17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18.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slide" Target="slide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 Target="slide17.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11.png"/><Relationship Id="rId10" Type="http://schemas.openxmlformats.org/officeDocument/2006/relationships/tags" Target="../tags/tag48.xml"/><Relationship Id="rId19" Type="http://schemas.openxmlformats.org/officeDocument/2006/relationships/slideLayout" Target="../slideLayouts/slideLayout1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slide" Target="slide53.xml"/></Relationships>
</file>

<file path=ppt/slides/_rels/slide19.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slide" Target="slide1.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 Target="slide1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12.png"/><Relationship Id="rId10" Type="http://schemas.openxmlformats.org/officeDocument/2006/relationships/tags" Target="../tags/tag66.xml"/><Relationship Id="rId19" Type="http://schemas.openxmlformats.org/officeDocument/2006/relationships/slideLayout" Target="../slideLayouts/slideLayout18.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slide" Target="slide5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3" Type="http://schemas.openxmlformats.org/officeDocument/2006/relationships/tags" Target="../tags/tag77.xml"/><Relationship Id="rId21" Type="http://schemas.openxmlformats.org/officeDocument/2006/relationships/slide" Target="slide1.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slide" Target="slide17.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image" Target="../media/image13.png"/><Relationship Id="rId10" Type="http://schemas.openxmlformats.org/officeDocument/2006/relationships/tags" Target="../tags/tag84.xml"/><Relationship Id="rId19" Type="http://schemas.openxmlformats.org/officeDocument/2006/relationships/slideLayout" Target="../slideLayouts/slideLayout18.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slide" Target="slide5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8.xml"/><Relationship Id="rId1" Type="http://schemas.openxmlformats.org/officeDocument/2006/relationships/tags" Target="../tags/tag9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slide" Target="slide1.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slide" Target="slide17.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slideLayout" Target="../slideLayouts/slideLayout18.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slide" Target="slide53.xml"/></Relationships>
</file>

<file path=ppt/slides/_rels/slide23.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3" Type="http://schemas.openxmlformats.org/officeDocument/2006/relationships/tags" Target="../tags/tag114.xml"/><Relationship Id="rId21" Type="http://schemas.openxmlformats.org/officeDocument/2006/relationships/slide" Target="slide1.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slide" Target="slide17.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tags" Target="../tags/tag126.xml"/><Relationship Id="rId10" Type="http://schemas.openxmlformats.org/officeDocument/2006/relationships/tags" Target="../tags/tag121.xml"/><Relationship Id="rId19" Type="http://schemas.openxmlformats.org/officeDocument/2006/relationships/slideLayout" Target="../slideLayouts/slideLayout18.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slide" Target="slide5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themeOverride" Target="../theme/themeOverride11.xml"/><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Override" Target="../theme/themeOverride2.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hemeOverride" Target="../theme/themeOverride12.xml"/><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8.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slideLayout" Target="../slideLayouts/slideLayout2.xml"/><Relationship Id="rId1" Type="http://schemas.openxmlformats.org/officeDocument/2006/relationships/tags" Target="../tags/tag15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66.xml"/><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hemeOverride" Target="../theme/themeOverride13.xml"/><Relationship Id="rId4" Type="http://schemas.openxmlformats.org/officeDocument/2006/relationships/notesSlide" Target="../notesSlides/notesSlide2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6.xml"/><Relationship Id="rId4" Type="http://schemas.openxmlformats.org/officeDocument/2006/relationships/image" Target="../media/image43.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78.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9.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jpeg"/></Relationships>
</file>

<file path=ppt/slides/_rels/slide7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181.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4.xml"/><Relationship Id="rId1" Type="http://schemas.openxmlformats.org/officeDocument/2006/relationships/themeOverride" Target="../theme/themeOverride14.xml"/><Relationship Id="rId4" Type="http://schemas.openxmlformats.org/officeDocument/2006/relationships/notesSlide" Target="../notesSlides/notesSlide2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5.xml"/><Relationship Id="rId1" Type="http://schemas.openxmlformats.org/officeDocument/2006/relationships/themeOverride" Target="../theme/themeOverride15.xml"/><Relationship Id="rId5" Type="http://schemas.openxmlformats.org/officeDocument/2006/relationships/image" Target="../media/image47.emf"/><Relationship Id="rId4" Type="http://schemas.openxmlformats.org/officeDocument/2006/relationships/notesSlide" Target="../notesSlides/notesSlide27.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7.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8.xml"/><Relationship Id="rId1" Type="http://schemas.openxmlformats.org/officeDocument/2006/relationships/themeOverride" Target="../theme/themeOverride16.xml"/><Relationship Id="rId4" Type="http://schemas.openxmlformats.org/officeDocument/2006/relationships/notesSlide" Target="../notesSlides/notesSlide28.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89.xml"/><Relationship Id="rId5"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hemeOverride" Target="../theme/themeOverride4.xml"/><Relationship Id="rId4"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1.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97.xml"/><Relationship Id="rId5" Type="http://schemas.openxmlformats.org/officeDocument/2006/relationships/image" Target="../media/image53.png"/><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98.xml"/><Relationship Id="rId5" Type="http://schemas.openxmlformats.org/officeDocument/2006/relationships/image" Target="../media/image53.png"/><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488315" y="1507490"/>
            <a:ext cx="11117580" cy="2355850"/>
          </a:xfrm>
        </p:spPr>
        <p:txBody>
          <a:bodyPr>
            <a:noAutofit/>
          </a:bodyPr>
          <a:lstStyle/>
          <a:p>
            <a:pPr algn="ctr">
              <a:lnSpc>
                <a:spcPct val="150000"/>
              </a:lnSpc>
            </a:pPr>
            <a:r>
              <a:rPr lang="zh-CN" altLang="en-US" sz="7200">
                <a:solidFill>
                  <a:schemeClr val="bg1"/>
                </a:solidFill>
                <a:sym typeface="+mn-ea"/>
              </a:rPr>
              <a:t>【极简近代史】</a:t>
            </a:r>
            <a:r>
              <a:rPr lang="zh-CN" altLang="zh-CN" sz="6000">
                <a:solidFill>
                  <a:schemeClr val="bg1"/>
                </a:solidFill>
              </a:rPr>
              <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3"/>
          <a:stretch>
            <a:fillRect/>
          </a:stretch>
        </p:blipFill>
        <p:spPr>
          <a:xfrm>
            <a:off x="4765040" y="6082030"/>
            <a:ext cx="2661920" cy="644525"/>
          </a:xfrm>
          <a:prstGeom prst="rect">
            <a:avLst/>
          </a:prstGeom>
        </p:spPr>
      </p:pic>
      <p:pic>
        <p:nvPicPr>
          <p:cNvPr id="2" name="图片 1">
            <a:extLst>
              <a:ext uri="{FF2B5EF4-FFF2-40B4-BE49-F238E27FC236}">
                <a16:creationId xmlns="" xmlns:a16="http://schemas.microsoft.com/office/drawing/2014/main" id="{D9A9FC2B-D16C-3B4F-B7EC-E915C9740A0E}"/>
              </a:ext>
            </a:extLst>
          </p:cNvPr>
          <p:cNvPicPr>
            <a:picLocks noChangeAspect="1"/>
          </p:cNvPicPr>
          <p:nvPr/>
        </p:nvPicPr>
        <p:blipFill>
          <a:blip r:embed="rId4"/>
          <a:stretch>
            <a:fillRect/>
          </a:stretch>
        </p:blipFill>
        <p:spPr>
          <a:xfrm>
            <a:off x="0" y="0"/>
            <a:ext cx="12192000" cy="6882818"/>
          </a:xfrm>
          <a:prstGeom prst="rect">
            <a:avLst/>
          </a:prstGeom>
        </p:spPr>
      </p:pic>
      <p:sp>
        <p:nvSpPr>
          <p:cNvPr id="5" name="文本框 4"/>
          <p:cNvSpPr txBox="1"/>
          <p:nvPr/>
        </p:nvSpPr>
        <p:spPr>
          <a:xfrm>
            <a:off x="4263528" y="1507490"/>
            <a:ext cx="4043190" cy="954107"/>
          </a:xfrm>
          <a:prstGeom prst="rect">
            <a:avLst/>
          </a:prstGeom>
          <a:noFill/>
        </p:spPr>
        <p:txBody>
          <a:bodyPr wrap="square" rtlCol="0">
            <a:spAutoFit/>
          </a:bodyPr>
          <a:lstStyle/>
          <a:p>
            <a:pPr algn="ctr"/>
            <a:r>
              <a:rPr kumimoji="1" lang="zh-CN" altLang="en-US" sz="3600" b="1" dirty="0" smtClean="0">
                <a:solidFill>
                  <a:schemeClr val="accent1">
                    <a:lumMod val="75000"/>
                  </a:schemeClr>
                </a:solidFill>
                <a:latin typeface="楷体" panose="02010609060101010101" pitchFamily="49" charset="-122"/>
                <a:ea typeface="楷体" panose="02010609060101010101" pitchFamily="49" charset="-122"/>
              </a:rPr>
              <a:t>主讲</a:t>
            </a:r>
            <a:r>
              <a:rPr kumimoji="1" lang="zh-CN" altLang="en-US" sz="3600" b="1" dirty="0">
                <a:solidFill>
                  <a:schemeClr val="accent1">
                    <a:lumMod val="75000"/>
                  </a:schemeClr>
                </a:solidFill>
                <a:latin typeface="楷体" panose="02010609060101010101" pitchFamily="49" charset="-122"/>
                <a:ea typeface="楷体" panose="02010609060101010101" pitchFamily="49" charset="-122"/>
              </a:rPr>
              <a:t>老师</a:t>
            </a:r>
            <a:r>
              <a:rPr kumimoji="1" lang="zh-CN" altLang="en-US" sz="3600" b="1" dirty="0" smtClean="0">
                <a:solidFill>
                  <a:schemeClr val="accent1">
                    <a:lumMod val="75000"/>
                  </a:schemeClr>
                </a:solidFill>
                <a:latin typeface="楷体" panose="02010609060101010101" pitchFamily="49" charset="-122"/>
                <a:ea typeface="楷体" panose="02010609060101010101" pitchFamily="49" charset="-122"/>
              </a:rPr>
              <a:t>：罗娟娟</a:t>
            </a:r>
            <a:endParaRPr kumimoji="1" lang="zh-CN" altLang="en-US" sz="3600" b="1" dirty="0">
              <a:solidFill>
                <a:schemeClr val="accent1">
                  <a:lumMod val="75000"/>
                </a:schemeClr>
              </a:solidFill>
              <a:latin typeface="楷体" panose="02010609060101010101" pitchFamily="49" charset="-122"/>
              <a:ea typeface="楷体" panose="02010609060101010101" pitchFamily="49" charset="-122"/>
            </a:endParaRPr>
          </a:p>
          <a:p>
            <a:endParaRPr lang="zh-CN" altLang="en-US" sz="2000" dirty="0"/>
          </a:p>
        </p:txBody>
      </p:sp>
      <p:sp>
        <p:nvSpPr>
          <p:cNvPr id="8" name="文本框 7"/>
          <p:cNvSpPr txBox="1"/>
          <p:nvPr/>
        </p:nvSpPr>
        <p:spPr>
          <a:xfrm>
            <a:off x="3184918" y="1002535"/>
            <a:ext cx="461665" cy="1795749"/>
          </a:xfrm>
          <a:prstGeom prst="rect">
            <a:avLst/>
          </a:prstGeom>
          <a:solidFill>
            <a:srgbClr val="FFC000"/>
          </a:solidFill>
        </p:spPr>
        <p:txBody>
          <a:bodyPr vert="eaVert" wrap="square" rtlCol="0">
            <a:spAutoFit/>
          </a:bodyPr>
          <a:lstStyle/>
          <a:p>
            <a:endParaRPr lang="zh-CN" altLang="en-US" dirty="0"/>
          </a:p>
        </p:txBody>
      </p:sp>
      <p:sp>
        <p:nvSpPr>
          <p:cNvPr id="9" name="文本框 8"/>
          <p:cNvSpPr txBox="1"/>
          <p:nvPr/>
        </p:nvSpPr>
        <p:spPr>
          <a:xfrm>
            <a:off x="4572000" y="2368627"/>
            <a:ext cx="3624549" cy="369332"/>
          </a:xfrm>
          <a:prstGeom prst="rect">
            <a:avLst/>
          </a:prstGeom>
          <a:noFill/>
        </p:spPr>
        <p:txBody>
          <a:bodyPr wrap="square" rtlCol="0">
            <a:spAutoFit/>
          </a:bodyPr>
          <a:lstStyle/>
          <a:p>
            <a:r>
              <a:rPr lang="zh-CN" altLang="en-US" dirty="0" smtClean="0"/>
              <a:t>周三、周四、周五晚上  </a:t>
            </a:r>
            <a:r>
              <a:rPr lang="en-US" altLang="zh-CN" dirty="0" smtClean="0"/>
              <a:t>7</a:t>
            </a:r>
            <a:r>
              <a:rPr lang="zh-CN" altLang="en-US" dirty="0" smtClean="0"/>
              <a:t>点半</a:t>
            </a:r>
            <a:endParaRPr lang="zh-CN" altLang="en-US" dirty="0"/>
          </a:p>
        </p:txBody>
      </p:sp>
      <p:sp>
        <p:nvSpPr>
          <p:cNvPr id="10" name="文本框 9"/>
          <p:cNvSpPr txBox="1"/>
          <p:nvPr/>
        </p:nvSpPr>
        <p:spPr>
          <a:xfrm>
            <a:off x="1652532" y="4183629"/>
            <a:ext cx="363555" cy="369332"/>
          </a:xfrm>
          <a:prstGeom prst="rect">
            <a:avLst/>
          </a:prstGeom>
          <a:noFill/>
        </p:spPr>
        <p:txBody>
          <a:bodyPr wrap="square" rtlCol="0">
            <a:spAutoFit/>
          </a:bodyPr>
          <a:lstStyle/>
          <a:p>
            <a:r>
              <a:rPr lang="zh-CN" altLang="en-US" b="1" dirty="0" smtClean="0">
                <a:effectLst>
                  <a:outerShdw blurRad="38100" dist="38100" dir="2700000" algn="tl">
                    <a:srgbClr val="000000">
                      <a:alpha val="43137"/>
                    </a:srgbClr>
                  </a:outerShdw>
                </a:effectLst>
              </a:rPr>
              <a:t>两</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Tree>
    <p:custDataLst>
      <p:tags r:id="rId2"/>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890395" y="81153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天朝地主，来者不惧！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你再再过来啊！</a:t>
              </a:r>
            </a:p>
          </p:txBody>
        </p:sp>
      </p:grpSp>
      <p:sp>
        <p:nvSpPr>
          <p:cNvPr id="5"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75%</a:t>
              </a:r>
            </a:p>
          </p:txBody>
        </p:sp>
      </p:gr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 xmlns:a16="http://schemas.microsoft.com/office/drawing/2014/main" id="{7E67B50C-C293-E043-9820-1640BA5383E0}"/>
              </a:ext>
            </a:extLst>
          </p:cNvPr>
          <p:cNvSpPr txBox="1"/>
          <p:nvPr/>
        </p:nvSpPr>
        <p:spPr>
          <a:xfrm>
            <a:off x="2561229" y="2173553"/>
            <a:ext cx="7520007" cy="1277273"/>
          </a:xfrm>
          <a:prstGeom prst="rect">
            <a:avLst/>
          </a:prstGeom>
          <a:noFill/>
        </p:spPr>
        <p:txBody>
          <a:bodyPr wrap="none" rtlCol="0">
            <a:spAutoFit/>
          </a:bodyPr>
          <a:lstStyle/>
          <a:p>
            <a:pPr>
              <a:lnSpc>
                <a:spcPct val="200000"/>
              </a:lnSpc>
            </a:pPr>
            <a:r>
              <a:rPr lang="zh-CN" altLang="en-US" sz="4400" dirty="0">
                <a:latin typeface="+mj-lt"/>
                <a:ea typeface="方正启体简体" panose="03000509000000000000" charset="-122"/>
                <a:cs typeface="+mj-cs"/>
              </a:rPr>
              <a:t>邓世昌带领北洋海军全力抵抗</a:t>
            </a:r>
          </a:p>
        </p:txBody>
      </p:sp>
    </p:spTree>
    <p:custDataLst>
      <p:tags r:id="rId1"/>
    </p:custDataLst>
    <p:extLst>
      <p:ext uri="{BB962C8B-B14F-4D97-AF65-F5344CB8AC3E}">
        <p14:creationId xmlns:p14="http://schemas.microsoft.com/office/powerpoint/2010/main" val="42725616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78610" y="1035050"/>
            <a:ext cx="5797550" cy="3331210"/>
          </a:xfrm>
        </p:spPr>
        <p:txBody>
          <a:bodyPr>
            <a:noAutofit/>
          </a:bodyPr>
          <a:lstStyle/>
          <a:p>
            <a:pPr marL="0" indent="0" algn="ctr">
              <a:lnSpc>
                <a:spcPct val="150000"/>
              </a:lnSpc>
              <a:buNone/>
            </a:pPr>
            <a:r>
              <a:rPr lang="zh-CN" altLang="en-US" sz="5400" dirty="0"/>
              <a:t>我们又又失败了</a:t>
            </a:r>
          </a:p>
          <a:p>
            <a:pPr marL="0" indent="0" algn="ctr">
              <a:lnSpc>
                <a:spcPct val="150000"/>
              </a:lnSpc>
              <a:buNone/>
            </a:pPr>
            <a:endParaRPr lang="zh-CN" altLang="en-US" sz="2000" dirty="0"/>
          </a:p>
          <a:p>
            <a:pPr marL="0" indent="0" algn="ctr">
              <a:lnSpc>
                <a:spcPct val="150000"/>
              </a:lnSpc>
              <a:buNone/>
            </a:pPr>
            <a:r>
              <a:rPr lang="zh-CN" altLang="en-US" sz="5400" dirty="0"/>
              <a:t>北洋水师全军覆没</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Tree>
    <p:custDataLst>
      <p:tags r:id="rId1"/>
    </p:custDataLst>
    <p:extLst>
      <p:ext uri="{BB962C8B-B14F-4D97-AF65-F5344CB8AC3E}">
        <p14:creationId xmlns:p14="http://schemas.microsoft.com/office/powerpoint/2010/main" val="2164254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3290" y="1302385"/>
            <a:ext cx="10515600" cy="3909695"/>
          </a:xfrm>
        </p:spPr>
        <p:txBody>
          <a:bodyPr>
            <a:normAutofit/>
          </a:bodyPr>
          <a:lstStyle/>
          <a:p>
            <a:pPr algn="ctr">
              <a:lnSpc>
                <a:spcPct val="150000"/>
              </a:lnSpc>
            </a:pPr>
            <a:r>
              <a:rPr lang="zh-CN" altLang="en-US"/>
              <a:t>我们这么积极，</a:t>
            </a:r>
            <a:r>
              <a:rPr lang="zh-CN" altLang="en-US">
                <a:sym typeface="+mn-ea"/>
              </a:rPr>
              <a:t>为啥又失败了呢？</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77%</a:t>
              </a:r>
            </a:p>
          </p:txBody>
        </p:sp>
      </p:gr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1974850" y="1217295"/>
            <a:ext cx="6724015" cy="4855210"/>
          </a:xfrm>
          <a:prstGeom prst="rect">
            <a:avLst/>
          </a:prstGeom>
        </p:spPr>
      </p:pic>
      <p:sp>
        <p:nvSpPr>
          <p:cNvPr id="5" name="矩形 4"/>
          <p:cNvSpPr/>
          <p:nvPr/>
        </p:nvSpPr>
        <p:spPr>
          <a:xfrm>
            <a:off x="6388100" y="278130"/>
            <a:ext cx="3278505" cy="630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840855" y="1540510"/>
            <a:ext cx="3008630" cy="645160"/>
          </a:xfrm>
          <a:prstGeom prst="rect">
            <a:avLst/>
          </a:prstGeom>
          <a:noFill/>
        </p:spPr>
        <p:txBody>
          <a:bodyPr wrap="square" rtlCol="0">
            <a:spAutoFit/>
          </a:bodyPr>
          <a:lstStyle/>
          <a:p>
            <a:r>
              <a:rPr lang="zh-CN" altLang="en-US" sz="3600">
                <a:latin typeface="方正清刻本悦宋简体" panose="02000000000000000000" charset="-122"/>
                <a:ea typeface="方正清刻本悦宋简体" panose="02000000000000000000" charset="-122"/>
              </a:rPr>
              <a:t>性感撩人</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1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1920875" y="1203325"/>
            <a:ext cx="6724015" cy="4855210"/>
          </a:xfrm>
          <a:prstGeom prst="rect">
            <a:avLst/>
          </a:prstGeom>
        </p:spPr>
      </p:pic>
      <p:sp>
        <p:nvSpPr>
          <p:cNvPr id="6" name="文本框 5"/>
          <p:cNvSpPr txBox="1"/>
          <p:nvPr/>
        </p:nvSpPr>
        <p:spPr>
          <a:xfrm>
            <a:off x="8785860" y="1497965"/>
            <a:ext cx="3008630" cy="1198880"/>
          </a:xfrm>
          <a:prstGeom prst="rect">
            <a:avLst/>
          </a:prstGeom>
          <a:noFill/>
        </p:spPr>
        <p:txBody>
          <a:bodyPr wrap="square" rtlCol="0">
            <a:spAutoFit/>
          </a:bodyPr>
          <a:lstStyle/>
          <a:p>
            <a:r>
              <a:rPr lang="zh-CN" altLang="en-US" sz="3600">
                <a:latin typeface="方正清刻本悦宋简体" panose="02000000000000000000" charset="-122"/>
                <a:ea typeface="方正清刻本悦宋简体" panose="02000000000000000000" charset="-122"/>
              </a:rPr>
              <a:t>性感撩人？</a:t>
            </a:r>
          </a:p>
          <a:p>
            <a:endParaRPr lang="zh-CN" altLang="en-US" sz="3600">
              <a:latin typeface="方正清刻本悦宋简体" panose="02000000000000000000" charset="-122"/>
              <a:ea typeface="方正清刻本悦宋简体" panose="02000000000000000000" charset="-122"/>
            </a:endParaRP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37"/>
          <a:stretch>
            <a:fillRect/>
          </a:stretch>
        </p:blipFill>
        <p:spPr>
          <a:xfrm>
            <a:off x="2464214" y="1256333"/>
            <a:ext cx="6724015" cy="4855210"/>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
        <p:nvSpPr>
          <p:cNvPr id="5" name="矩形 4">
            <a:extLst>
              <a:ext uri="{FF2B5EF4-FFF2-40B4-BE49-F238E27FC236}">
                <a16:creationId xmlns="" xmlns:a16="http://schemas.microsoft.com/office/drawing/2014/main" id="{44B4433E-CE02-4B45-8419-F61742B83CC4}"/>
              </a:ext>
            </a:extLst>
          </p:cNvPr>
          <p:cNvSpPr/>
          <p:nvPr/>
        </p:nvSpPr>
        <p:spPr>
          <a:xfrm>
            <a:off x="0" y="1273000"/>
            <a:ext cx="12192000" cy="4863548"/>
          </a:xfrm>
          <a:prstGeom prst="rect">
            <a:avLst/>
          </a:prstGeom>
          <a:solidFill>
            <a:schemeClr val="bg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标题 1">
            <a:extLst>
              <a:ext uri="{FF2B5EF4-FFF2-40B4-BE49-F238E27FC236}">
                <a16:creationId xmlns="" xmlns:a16="http://schemas.microsoft.com/office/drawing/2014/main" id="{0E06E323-83B7-CB4C-AF5B-ED1A6FC1CBFF}"/>
              </a:ext>
            </a:extLst>
          </p:cNvPr>
          <p:cNvSpPr>
            <a:spLocks noGrp="1"/>
          </p:cNvSpPr>
          <p:nvPr>
            <p:ph type="title"/>
          </p:nvPr>
        </p:nvSpPr>
        <p:spPr>
          <a:xfrm>
            <a:off x="3261360" y="1420385"/>
            <a:ext cx="6115050" cy="4264025"/>
          </a:xfrm>
        </p:spPr>
        <p:txBody>
          <a:bodyPr>
            <a:noAutofit/>
          </a:bodyPr>
          <a:lstStyle/>
          <a:p>
            <a:pPr algn="ctr">
              <a:lnSpc>
                <a:spcPct val="150000"/>
              </a:lnSpc>
            </a:pPr>
            <a:r>
              <a:rPr lang="zh-CN" altLang="en-US" sz="4800" dirty="0">
                <a:sym typeface="+mn-ea"/>
              </a:rPr>
              <a:t>【原因一】</a:t>
            </a:r>
            <a:br>
              <a:rPr lang="zh-CN" altLang="en-US" sz="4800" dirty="0">
                <a:sym typeface="+mn-ea"/>
              </a:rPr>
            </a:br>
            <a:r>
              <a:rPr lang="zh-CN" altLang="en-US" sz="4800" dirty="0">
                <a:sym typeface="+mn-ea"/>
              </a:rPr>
              <a:t>腐朽的本质没变</a:t>
            </a:r>
          </a:p>
        </p:txBody>
      </p:sp>
    </p:spTree>
    <p:custDataLst>
      <p:tags r:id="rId1"/>
    </p:custDataLst>
    <p:extLst>
      <p:ext uri="{BB962C8B-B14F-4D97-AF65-F5344CB8AC3E}">
        <p14:creationId xmlns:p14="http://schemas.microsoft.com/office/powerpoint/2010/main" val="1039586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310487" y="991511"/>
            <a:ext cx="6368608" cy="5101529"/>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709"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78%</a:t>
              </a:r>
            </a:p>
          </p:txBody>
        </p:sp>
      </p:gr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65662" y="957581"/>
            <a:ext cx="6414662" cy="5138420"/>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b="4339"/>
          <a:stretch/>
        </p:blipFill>
        <p:spPr>
          <a:xfrm>
            <a:off x="6844347" y="957581"/>
            <a:ext cx="5064125" cy="5138420"/>
          </a:xfrm>
          <a:prstGeom prst="rect">
            <a:avLst/>
          </a:prstGeom>
        </p:spPr>
      </p:pic>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1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 y="1035049"/>
            <a:ext cx="6549561" cy="5246481"/>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b="2327"/>
          <a:stretch/>
        </p:blipFill>
        <p:spPr>
          <a:xfrm>
            <a:off x="7207250" y="1035051"/>
            <a:ext cx="5064125" cy="5246480"/>
          </a:xfrm>
          <a:prstGeom prst="rect">
            <a:avLst/>
          </a:prstGeom>
        </p:spPr>
      </p:pic>
      <p:pic>
        <p:nvPicPr>
          <p:cNvPr id="5" name="图片 4"/>
          <p:cNvPicPr>
            <a:picLocks noChangeAspect="1"/>
          </p:cNvPicPr>
          <p:nvPr/>
        </p:nvPicPr>
        <p:blipFill rotWithShape="1">
          <a:blip r:embed="rId5"/>
          <a:srcRect l="8089" t="10328" r="9990" b="9041"/>
          <a:stretch/>
        </p:blipFill>
        <p:spPr>
          <a:xfrm>
            <a:off x="4485641" y="1035050"/>
            <a:ext cx="3717455" cy="5246481"/>
          </a:xfrm>
          <a:prstGeom prst="rect">
            <a:avLst/>
          </a:prstGeom>
        </p:spPr>
      </p:pic>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1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731</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Tree>
    <p:custDataLst>
      <p:tags r:id="rId2"/>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5499" t="373"/>
          <a:stretch>
            <a:fillRect/>
          </a:stretch>
        </p:blipFill>
        <p:spPr>
          <a:xfrm>
            <a:off x="-1" y="1137285"/>
            <a:ext cx="6577961" cy="5269230"/>
          </a:xfrm>
          <a:prstGeom prst="rect">
            <a:avLst/>
          </a:prstGeom>
        </p:spPr>
      </p:pic>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pic>
        <p:nvPicPr>
          <p:cNvPr id="9" name="图片 8"/>
          <p:cNvPicPr>
            <a:picLocks noChangeAspect="1"/>
          </p:cNvPicPr>
          <p:nvPr/>
        </p:nvPicPr>
        <p:blipFill rotWithShape="1">
          <a:blip r:embed="rId4"/>
          <a:srcRect t="1903"/>
          <a:stretch/>
        </p:blipFill>
        <p:spPr>
          <a:xfrm>
            <a:off x="7207251" y="1137285"/>
            <a:ext cx="4984749" cy="5269229"/>
          </a:xfrm>
          <a:prstGeom prst="rect">
            <a:avLst/>
          </a:prstGeom>
        </p:spPr>
      </p:pic>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1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pic>
        <p:nvPicPr>
          <p:cNvPr id="12" name="图片 11">
            <a:extLst>
              <a:ext uri="{FF2B5EF4-FFF2-40B4-BE49-F238E27FC236}">
                <a16:creationId xmlns="" xmlns:a16="http://schemas.microsoft.com/office/drawing/2014/main" id="{3B212A6E-586B-C242-9D18-2FB0E8B7E759}"/>
              </a:ext>
            </a:extLst>
          </p:cNvPr>
          <p:cNvPicPr>
            <a:picLocks noChangeAspect="1"/>
          </p:cNvPicPr>
          <p:nvPr/>
        </p:nvPicPr>
        <p:blipFill rotWithShape="1">
          <a:blip r:embed="rId5"/>
          <a:srcRect l="8089" t="11900" r="11159" b="7121"/>
          <a:stretch/>
        </p:blipFill>
        <p:spPr>
          <a:xfrm>
            <a:off x="4485641" y="1137286"/>
            <a:ext cx="3664446" cy="5269230"/>
          </a:xfrm>
          <a:prstGeom prst="rect">
            <a:avLst/>
          </a:prstGeom>
        </p:spPr>
      </p:pic>
      <p:sp>
        <p:nvSpPr>
          <p:cNvPr id="13" name="矩形 12">
            <a:extLst>
              <a:ext uri="{FF2B5EF4-FFF2-40B4-BE49-F238E27FC236}">
                <a16:creationId xmlns="" xmlns:a16="http://schemas.microsoft.com/office/drawing/2014/main" id="{C22A7279-142C-D445-9719-47F6CC3432E9}"/>
              </a:ext>
            </a:extLst>
          </p:cNvPr>
          <p:cNvSpPr/>
          <p:nvPr/>
        </p:nvSpPr>
        <p:spPr>
          <a:xfrm>
            <a:off x="-1" y="1137283"/>
            <a:ext cx="12192001" cy="5269231"/>
          </a:xfrm>
          <a:prstGeom prst="rect">
            <a:avLst/>
          </a:prstGeom>
          <a:solidFill>
            <a:schemeClr val="bg1">
              <a:lumMod val="6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 1">
            <a:extLst>
              <a:ext uri="{FF2B5EF4-FFF2-40B4-BE49-F238E27FC236}">
                <a16:creationId xmlns="" xmlns:a16="http://schemas.microsoft.com/office/drawing/2014/main" id="{F4C55DCC-13CC-3644-AEA4-E072CC4BC779}"/>
              </a:ext>
            </a:extLst>
          </p:cNvPr>
          <p:cNvSpPr>
            <a:spLocks noGrp="1"/>
          </p:cNvSpPr>
          <p:nvPr>
            <p:ph type="title"/>
          </p:nvPr>
        </p:nvSpPr>
        <p:spPr>
          <a:xfrm>
            <a:off x="1734324" y="1675198"/>
            <a:ext cx="9140686" cy="4193400"/>
          </a:xfrm>
        </p:spPr>
        <p:txBody>
          <a:bodyPr>
            <a:noAutofit/>
          </a:bodyPr>
          <a:lstStyle/>
          <a:p>
            <a:pPr algn="ctr">
              <a:lnSpc>
                <a:spcPct val="150000"/>
              </a:lnSpc>
            </a:pPr>
            <a:r>
              <a:rPr lang="zh-CN" altLang="en-US" sz="6000" dirty="0">
                <a:sym typeface="+mn-ea"/>
              </a:rPr>
              <a:t>【原因二】</a:t>
            </a:r>
            <a:br>
              <a:rPr lang="zh-CN" altLang="en-US" sz="6000" dirty="0">
                <a:sym typeface="+mn-ea"/>
              </a:rPr>
            </a:br>
            <a:r>
              <a:rPr lang="zh-CN" altLang="en-US" sz="6000" dirty="0">
                <a:sym typeface="+mn-ea"/>
              </a:rPr>
              <a:t>封建性基础上的学习</a:t>
            </a:r>
          </a:p>
        </p:txBody>
      </p:sp>
    </p:spTree>
    <p:custDataLst>
      <p:tags r:id="rId1"/>
    </p:custDataLst>
    <p:extLst>
      <p:ext uri="{BB962C8B-B14F-4D97-AF65-F5344CB8AC3E}">
        <p14:creationId xmlns:p14="http://schemas.microsoft.com/office/powerpoint/2010/main" val="12696656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799430"/>
            <a:ext cx="10515600" cy="1325563"/>
          </a:xfrm>
        </p:spPr>
        <p:txBody>
          <a:bodyPr/>
          <a:lstStyle/>
          <a:p>
            <a:r>
              <a:rPr lang="zh-CN" altLang="en-US" dirty="0"/>
              <a:t>真正的敌人会教你如何战胜他么？</a:t>
            </a:r>
          </a:p>
        </p:txBody>
      </p:sp>
      <p:pic>
        <p:nvPicPr>
          <p:cNvPr id="4" name="图片 3"/>
          <p:cNvPicPr>
            <a:picLocks noChangeAspect="1"/>
          </p:cNvPicPr>
          <p:nvPr/>
        </p:nvPicPr>
        <p:blipFill>
          <a:blip r:embed="rId3"/>
          <a:srcRect r="7071" b="29375"/>
          <a:stretch>
            <a:fillRect/>
          </a:stretch>
        </p:blipFill>
        <p:spPr>
          <a:xfrm>
            <a:off x="2486025" y="2283460"/>
            <a:ext cx="6638925" cy="357187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314315" y="3302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r="7071" b="29375"/>
          <a:stretch>
            <a:fillRect/>
          </a:stretch>
        </p:blipFill>
        <p:spPr>
          <a:xfrm>
            <a:off x="2486025" y="2283460"/>
            <a:ext cx="6638925" cy="357187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314315" y="33020"/>
            <a:ext cx="5617210" cy="508000"/>
            <a:chOff x="6307" y="200"/>
            <a:chExt cx="8846" cy="800"/>
          </a:xfrm>
        </p:grpSpPr>
        <p:grpSp>
          <p:nvGrpSpPr>
            <p:cNvPr id="3" name="组合 2"/>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4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
        <p:nvSpPr>
          <p:cNvPr id="12" name="矩形 11">
            <a:extLst>
              <a:ext uri="{FF2B5EF4-FFF2-40B4-BE49-F238E27FC236}">
                <a16:creationId xmlns="" xmlns:a16="http://schemas.microsoft.com/office/drawing/2014/main" id="{BFB50025-54DE-9342-88FD-4FAD7CCEC3E5}"/>
              </a:ext>
            </a:extLst>
          </p:cNvPr>
          <p:cNvSpPr/>
          <p:nvPr/>
        </p:nvSpPr>
        <p:spPr>
          <a:xfrm>
            <a:off x="0" y="1139687"/>
            <a:ext cx="12192000" cy="4863548"/>
          </a:xfrm>
          <a:prstGeom prst="rect">
            <a:avLst/>
          </a:prstGeom>
          <a:solidFill>
            <a:schemeClr val="bg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标题 1">
            <a:extLst>
              <a:ext uri="{FF2B5EF4-FFF2-40B4-BE49-F238E27FC236}">
                <a16:creationId xmlns="" xmlns:a16="http://schemas.microsoft.com/office/drawing/2014/main" id="{BA8B6815-4544-DF4F-B472-E947980B8852}"/>
              </a:ext>
            </a:extLst>
          </p:cNvPr>
          <p:cNvSpPr>
            <a:spLocks noGrp="1"/>
          </p:cNvSpPr>
          <p:nvPr>
            <p:ph type="title"/>
          </p:nvPr>
        </p:nvSpPr>
        <p:spPr>
          <a:xfrm>
            <a:off x="2555875" y="1591310"/>
            <a:ext cx="6569075" cy="4264025"/>
          </a:xfrm>
        </p:spPr>
        <p:txBody>
          <a:bodyPr>
            <a:noAutofit/>
          </a:bodyPr>
          <a:lstStyle/>
          <a:p>
            <a:pPr algn="ctr">
              <a:lnSpc>
                <a:spcPct val="150000"/>
              </a:lnSpc>
            </a:pPr>
            <a:r>
              <a:rPr lang="zh-CN" altLang="en-US" sz="4800" dirty="0">
                <a:sym typeface="+mn-ea"/>
              </a:rPr>
              <a:t>【原因三】</a:t>
            </a:r>
            <a:br>
              <a:rPr lang="zh-CN" altLang="en-US" sz="4800" dirty="0">
                <a:sym typeface="+mn-ea"/>
              </a:rPr>
            </a:br>
            <a:r>
              <a:rPr lang="zh-CN" altLang="en-US" sz="4800" dirty="0">
                <a:sym typeface="+mn-ea"/>
              </a:rPr>
              <a:t>天真的以为敌人靠得住</a:t>
            </a:r>
          </a:p>
        </p:txBody>
      </p:sp>
    </p:spTree>
    <p:custDataLst>
      <p:tags r:id="rId1"/>
    </p:custDataLst>
    <p:extLst>
      <p:ext uri="{BB962C8B-B14F-4D97-AF65-F5344CB8AC3E}">
        <p14:creationId xmlns:p14="http://schemas.microsoft.com/office/powerpoint/2010/main" val="913303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871" y="1812290"/>
            <a:ext cx="5551579" cy="3867132"/>
            <a:chOff x="491" y="2622"/>
            <a:chExt cx="14988" cy="6269"/>
          </a:xfrm>
        </p:grpSpPr>
        <p:sp>
          <p:nvSpPr>
            <p:cNvPr id="2" name="圆角矩形 1"/>
            <p:cNvSpPr/>
            <p:nvPr/>
          </p:nvSpPr>
          <p:spPr>
            <a:xfrm>
              <a:off x="491" y="5182"/>
              <a:ext cx="6996"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endParaRPr lang="zh-CN" altLang="en-US" sz="2000" b="1">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9" name="组合 8"/>
          <p:cNvGrpSpPr/>
          <p:nvPr/>
        </p:nvGrpSpPr>
        <p:grpSpPr>
          <a:xfrm>
            <a:off x="5257800" y="48260"/>
            <a:ext cx="5617210" cy="508000"/>
            <a:chOff x="6307" y="200"/>
            <a:chExt cx="8846" cy="800"/>
          </a:xfrm>
        </p:grpSpPr>
        <p:grpSp>
          <p:nvGrpSpPr>
            <p:cNvPr id="10" name="组合 9"/>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66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81%</a:t>
              </a:r>
            </a:p>
          </p:txBody>
        </p:sp>
      </p:grpSp>
    </p:spTree>
    <p:custDataLst>
      <p:tags r:id="rId2"/>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6407785" y="1409700"/>
            <a:ext cx="5948680" cy="4038600"/>
          </a:xfrm>
        </p:spPr>
        <p:txBody>
          <a:bodyPr>
            <a:noAutofit/>
          </a:bodyPr>
          <a:lstStyle/>
          <a:p>
            <a:pPr marL="0" indent="0" algn="l">
              <a:lnSpc>
                <a:spcPct val="150000"/>
              </a:lnSpc>
              <a:buNone/>
            </a:pPr>
            <a:r>
              <a:rPr lang="zh-CN" altLang="en-US" sz="2400">
                <a:sym typeface="+mn-ea"/>
              </a:rPr>
              <a:t>时间：1861年 - 1895年</a:t>
            </a:r>
          </a:p>
          <a:p>
            <a:pPr marL="0" indent="0" algn="l">
              <a:lnSpc>
                <a:spcPct val="150000"/>
              </a:lnSpc>
              <a:buNone/>
            </a:pPr>
            <a:r>
              <a:rPr lang="zh-CN" altLang="en-US" sz="2400">
                <a:sym typeface="+mn-ea"/>
              </a:rPr>
              <a:t>结果：失败</a:t>
            </a:r>
            <a:r>
              <a:rPr lang="en-US" altLang="zh-CN" sz="2400">
                <a:sym typeface="+mn-ea"/>
              </a:rPr>
              <a:t>——</a:t>
            </a:r>
            <a:r>
              <a:rPr lang="zh-CN" altLang="en-US" sz="2400">
                <a:sym typeface="+mn-ea"/>
              </a:rPr>
              <a:t>北洋水师全军覆没</a:t>
            </a:r>
            <a:endParaRPr lang="zh-CN" altLang="zh-CN" sz="2400"/>
          </a:p>
          <a:p>
            <a:pPr marL="0" indent="0" algn="l">
              <a:lnSpc>
                <a:spcPct val="150000"/>
              </a:lnSpc>
              <a:buNone/>
            </a:pPr>
            <a:r>
              <a:rPr lang="en-US" altLang="zh-CN" sz="2400">
                <a:sym typeface="+mn-ea"/>
              </a:rPr>
              <a:t>原因：</a:t>
            </a:r>
            <a:endParaRPr lang="en-US" altLang="zh-CN" sz="2400"/>
          </a:p>
          <a:p>
            <a:pPr marL="0" indent="0" algn="l">
              <a:lnSpc>
                <a:spcPct val="150000"/>
              </a:lnSpc>
              <a:buNone/>
            </a:pPr>
            <a:r>
              <a:rPr lang="en-US" altLang="zh-CN" sz="2400">
                <a:sym typeface="+mn-ea"/>
              </a:rPr>
              <a:t>1.</a:t>
            </a:r>
            <a:r>
              <a:rPr lang="zh-CN" altLang="en-US" sz="2400">
                <a:sym typeface="+mn-ea"/>
              </a:rPr>
              <a:t>管理腐朽性</a:t>
            </a:r>
            <a:endParaRPr lang="zh-CN" altLang="en-US" sz="2400"/>
          </a:p>
          <a:p>
            <a:pPr marL="0" indent="0" algn="l">
              <a:lnSpc>
                <a:spcPct val="150000"/>
              </a:lnSpc>
              <a:buNone/>
            </a:pPr>
            <a:r>
              <a:rPr lang="en-US" altLang="zh-CN" sz="2400">
                <a:sym typeface="+mn-ea"/>
              </a:rPr>
              <a:t>2.</a:t>
            </a:r>
            <a:r>
              <a:rPr lang="zh-CN" altLang="en-US" sz="2400">
                <a:sym typeface="+mn-ea"/>
              </a:rPr>
              <a:t>封建性本质</a:t>
            </a:r>
            <a:endParaRPr lang="zh-CN" altLang="en-US" sz="2400"/>
          </a:p>
          <a:p>
            <a:pPr marL="0" indent="0" algn="l">
              <a:lnSpc>
                <a:spcPct val="150000"/>
              </a:lnSpc>
              <a:buNone/>
            </a:pPr>
            <a:r>
              <a:rPr lang="en-US" altLang="zh-CN" sz="2400">
                <a:sym typeface="+mn-ea"/>
              </a:rPr>
              <a:t>3.</a:t>
            </a:r>
            <a:r>
              <a:rPr lang="zh-CN" altLang="en-US" sz="2400">
                <a:sym typeface="+mn-ea"/>
              </a:rPr>
              <a:t>对西方列强的依赖性强</a:t>
            </a:r>
            <a:endParaRPr lang="en-US" altLang="zh-CN" sz="2400"/>
          </a:p>
        </p:txBody>
      </p:sp>
      <p:sp>
        <p:nvSpPr>
          <p:cNvPr id="11" name="圆角矩形 10"/>
          <p:cNvSpPr/>
          <p:nvPr/>
        </p:nvSpPr>
        <p:spPr>
          <a:xfrm>
            <a:off x="5923915" y="1390650"/>
            <a:ext cx="5217795" cy="428879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593715" y="438975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16" name="组合 15"/>
          <p:cNvGrpSpPr/>
          <p:nvPr/>
        </p:nvGrpSpPr>
        <p:grpSpPr>
          <a:xfrm>
            <a:off x="41871" y="1812290"/>
            <a:ext cx="5551579" cy="3867132"/>
            <a:chOff x="491" y="2622"/>
            <a:chExt cx="14988" cy="6269"/>
          </a:xfrm>
        </p:grpSpPr>
        <p:sp>
          <p:nvSpPr>
            <p:cNvPr id="18" name="圆角矩形 17"/>
            <p:cNvSpPr/>
            <p:nvPr/>
          </p:nvSpPr>
          <p:spPr>
            <a:xfrm>
              <a:off x="491" y="5182"/>
              <a:ext cx="6996"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19" name="左大括号 18"/>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20" name="圆角矩形 19"/>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21" name="圆角矩形 20"/>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endParaRPr lang="zh-CN" altLang="en-US" sz="2000" b="1">
                <a:solidFill>
                  <a:schemeClr val="bg1">
                    <a:lumMod val="75000"/>
                  </a:schemeClr>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洋务运动</a:t>
              </a:r>
            </a:p>
          </p:txBody>
        </p:sp>
        <p:sp>
          <p:nvSpPr>
            <p:cNvPr id="23" name="圆角矩形 22"/>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grpSp>
        <p:nvGrpSpPr>
          <p:cNvPr id="6" name="组合 5"/>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2" name="矩形 1"/>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307" y="200"/>
                <a:ext cx="68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81%</a:t>
              </a:r>
            </a:p>
          </p:txBody>
        </p:sp>
      </p:grpSp>
    </p:spTree>
    <p:custDataLst>
      <p:tags r:id="rId2"/>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73880" y="2580640"/>
            <a:ext cx="3444240" cy="1198880"/>
          </a:xfrm>
          <a:prstGeom prst="rect">
            <a:avLst/>
          </a:prstGeom>
          <a:noFill/>
        </p:spPr>
        <p:txBody>
          <a:bodyPr wrap="square" rtlCol="0" anchor="t">
            <a:spAutoFit/>
          </a:bodyPr>
          <a:lstStyle/>
          <a:p>
            <a:pPr marL="0" indent="0" algn="l">
              <a:lnSpc>
                <a:spcPct val="150000"/>
              </a:lnSpc>
              <a:buNone/>
            </a:pPr>
            <a:r>
              <a:rPr lang="zh-CN" altLang="en-US" sz="4800">
                <a:ea typeface="方正启体简体" panose="03000509000000000000" charset="-122"/>
                <a:sym typeface="+mn-ea"/>
              </a:rPr>
              <a:t>随堂考时间</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84%</a:t>
              </a:r>
            </a:p>
          </p:txBody>
        </p:sp>
      </p:gr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洋务运动时期兴办的第一个规模较大的兵工厂是（ ）</a:t>
            </a:r>
          </a:p>
          <a:p>
            <a:pPr algn="l">
              <a:lnSpc>
                <a:spcPct val="150000"/>
              </a:lnSpc>
            </a:pPr>
            <a:r>
              <a:rPr lang="en-US" altLang="zh-CN" sz="2800">
                <a:ea typeface="方正启体简体" panose="03000509000000000000" charset="-122"/>
              </a:rPr>
              <a:t>A:马尾船政局</a:t>
            </a:r>
          </a:p>
          <a:p>
            <a:pPr algn="l">
              <a:lnSpc>
                <a:spcPct val="150000"/>
              </a:lnSpc>
            </a:pPr>
            <a:r>
              <a:rPr lang="en-US" altLang="zh-CN" sz="2800">
                <a:ea typeface="方正启体简体" panose="03000509000000000000" charset="-122"/>
              </a:rPr>
              <a:t>B:金陵机器局</a:t>
            </a:r>
          </a:p>
          <a:p>
            <a:pPr algn="l">
              <a:lnSpc>
                <a:spcPct val="150000"/>
              </a:lnSpc>
            </a:pPr>
            <a:r>
              <a:rPr lang="en-US" altLang="zh-CN" sz="2800">
                <a:ea typeface="方正启体简体" panose="03000509000000000000" charset="-122"/>
              </a:rPr>
              <a:t>C:天津机器局</a:t>
            </a:r>
          </a:p>
          <a:p>
            <a:pPr algn="l">
              <a:lnSpc>
                <a:spcPct val="150000"/>
              </a:lnSpc>
            </a:pPr>
            <a:r>
              <a:rPr lang="en-US" altLang="zh-CN" sz="2800">
                <a:ea typeface="方正启体简体" panose="03000509000000000000" charset="-122"/>
              </a:rPr>
              <a:t>D:江南制造总局</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1204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4" name="矩形 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7" y="200"/>
                <a:ext cx="68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82%</a:t>
              </a:r>
            </a:p>
          </p:txBody>
        </p:sp>
      </p:gr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洋务运动时期兴办的第一个规模较大的兵工厂是（D ）</a:t>
            </a:r>
          </a:p>
          <a:p>
            <a:pPr algn="l">
              <a:lnSpc>
                <a:spcPct val="150000"/>
              </a:lnSpc>
            </a:pPr>
            <a:r>
              <a:rPr lang="en-US" altLang="zh-CN" sz="2800">
                <a:ea typeface="方正启体简体" panose="03000509000000000000" charset="-122"/>
              </a:rPr>
              <a:t>A:马尾船政局</a:t>
            </a:r>
          </a:p>
          <a:p>
            <a:pPr algn="l">
              <a:lnSpc>
                <a:spcPct val="150000"/>
              </a:lnSpc>
            </a:pPr>
            <a:r>
              <a:rPr lang="en-US" altLang="zh-CN" sz="2800">
                <a:ea typeface="方正启体简体" panose="03000509000000000000" charset="-122"/>
              </a:rPr>
              <a:t>B:金陵机器局</a:t>
            </a:r>
          </a:p>
          <a:p>
            <a:pPr algn="l">
              <a:lnSpc>
                <a:spcPct val="150000"/>
              </a:lnSpc>
            </a:pPr>
            <a:r>
              <a:rPr lang="en-US" altLang="zh-CN" sz="2800">
                <a:ea typeface="方正启体简体" panose="03000509000000000000" charset="-122"/>
              </a:rPr>
              <a:t>C:天津机器局</a:t>
            </a:r>
          </a:p>
          <a:p>
            <a:pPr algn="l">
              <a:lnSpc>
                <a:spcPct val="150000"/>
              </a:lnSpc>
            </a:pPr>
            <a:r>
              <a:rPr lang="en-US" altLang="zh-CN" sz="2800" b="1">
                <a:solidFill>
                  <a:srgbClr val="FF0000"/>
                </a:solidFill>
                <a:ea typeface="方正启体简体" panose="03000509000000000000" charset="-122"/>
              </a:rPr>
              <a:t>D:江南制造总局</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1204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4" name="矩形 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7" y="200"/>
                <a:ext cx="68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2793" y="248"/>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82%</a:t>
              </a:r>
            </a:p>
          </p:txBody>
        </p:sp>
      </p:grpSp>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a:ea typeface="方正启体简体" panose="03000509000000000000" charset="-122"/>
              </a:rPr>
              <a:t>洋务运动时期最早创办的翻译学堂是（ ）</a:t>
            </a:r>
          </a:p>
          <a:p>
            <a:pPr algn="l">
              <a:lnSpc>
                <a:spcPct val="150000"/>
              </a:lnSpc>
            </a:pPr>
            <a:r>
              <a:rPr lang="en-US" altLang="zh-CN" sz="2800">
                <a:ea typeface="方正启体简体" panose="03000509000000000000" charset="-122"/>
              </a:rPr>
              <a:t>A:同文馆</a:t>
            </a:r>
          </a:p>
          <a:p>
            <a:pPr algn="l">
              <a:lnSpc>
                <a:spcPct val="150000"/>
              </a:lnSpc>
            </a:pPr>
            <a:r>
              <a:rPr lang="en-US" altLang="zh-CN" sz="2800">
                <a:ea typeface="方正启体简体" panose="03000509000000000000" charset="-122"/>
              </a:rPr>
              <a:t>B:广方言馆</a:t>
            </a:r>
          </a:p>
          <a:p>
            <a:pPr algn="l">
              <a:lnSpc>
                <a:spcPct val="150000"/>
              </a:lnSpc>
            </a:pPr>
            <a:r>
              <a:rPr lang="en-US" altLang="zh-CN" sz="2800">
                <a:ea typeface="方正启体简体" panose="03000509000000000000" charset="-122"/>
              </a:rPr>
              <a:t>C:译书局</a:t>
            </a:r>
          </a:p>
          <a:p>
            <a:pPr algn="l">
              <a:lnSpc>
                <a:spcPct val="150000"/>
              </a:lnSpc>
            </a:pPr>
            <a:r>
              <a:rPr lang="en-US" altLang="zh-CN" sz="2800">
                <a:ea typeface="方正启体简体" panose="03000509000000000000" charset="-122"/>
              </a:rPr>
              <a:t>D:译书馆</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1704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4" name="矩形 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83%</a:t>
              </a:r>
            </a:p>
          </p:txBody>
        </p:sp>
      </p:gr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9170" y="1976120"/>
            <a:ext cx="10049510" cy="3322955"/>
          </a:xfrm>
          <a:prstGeom prst="rect">
            <a:avLst/>
          </a:prstGeom>
          <a:noFill/>
        </p:spPr>
        <p:txBody>
          <a:bodyPr wrap="square" rtlCol="0" anchor="t">
            <a:spAutoFit/>
          </a:bodyPr>
          <a:lstStyle/>
          <a:p>
            <a:pPr algn="l">
              <a:lnSpc>
                <a:spcPct val="150000"/>
              </a:lnSpc>
            </a:pPr>
            <a:r>
              <a:rPr lang="en-US" altLang="zh-CN" sz="2800" dirty="0" err="1">
                <a:ea typeface="方正启体简体" panose="03000509000000000000" charset="-122"/>
              </a:rPr>
              <a:t>洋务运动时期最早创办的翻译学堂是（A</a:t>
            </a:r>
            <a:r>
              <a:rPr lang="en-US" altLang="zh-CN" sz="2800" dirty="0">
                <a:ea typeface="方正启体简体" panose="03000509000000000000" charset="-122"/>
              </a:rPr>
              <a:t>）</a:t>
            </a:r>
          </a:p>
          <a:p>
            <a:pPr algn="l">
              <a:lnSpc>
                <a:spcPct val="150000"/>
              </a:lnSpc>
            </a:pPr>
            <a:r>
              <a:rPr lang="en-US" altLang="zh-CN" sz="2800" b="1" dirty="0" err="1">
                <a:solidFill>
                  <a:srgbClr val="FF0000"/>
                </a:solidFill>
                <a:ea typeface="方正启体简体" panose="03000509000000000000" charset="-122"/>
              </a:rPr>
              <a:t>A:同文馆</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B:广方言馆</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C:译书局</a:t>
            </a:r>
            <a:endParaRPr lang="en-US" altLang="zh-CN" sz="2800" dirty="0">
              <a:ea typeface="方正启体简体" panose="03000509000000000000" charset="-122"/>
            </a:endParaRPr>
          </a:p>
          <a:p>
            <a:pPr algn="l">
              <a:lnSpc>
                <a:spcPct val="150000"/>
              </a:lnSpc>
            </a:pPr>
            <a:r>
              <a:rPr lang="en-US" altLang="zh-CN" sz="2800" dirty="0" err="1">
                <a:ea typeface="方正启体简体" panose="03000509000000000000" charset="-122"/>
              </a:rPr>
              <a:t>D:译书馆</a:t>
            </a:r>
            <a:endParaRPr lang="en-US" altLang="zh-CN" sz="2800" dirty="0">
              <a:ea typeface="方正启体简体" panose="03000509000000000000" charset="-122"/>
            </a:endParaRP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t>【</a:t>
            </a:r>
            <a:r>
              <a:rPr lang="en-US" altLang="zh-CN" sz="3200"/>
              <a:t>1704</a:t>
            </a:r>
            <a:r>
              <a:rPr lang="zh-CN" altLang="en-US" sz="3200"/>
              <a:t>真题】</a:t>
            </a:r>
          </a:p>
        </p:txBody>
      </p:sp>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2" name="组合 1"/>
          <p:cNvGrpSpPr/>
          <p:nvPr/>
        </p:nvGrpSpPr>
        <p:grpSpPr>
          <a:xfrm>
            <a:off x="5257800" y="48260"/>
            <a:ext cx="5617210" cy="508000"/>
            <a:chOff x="6307" y="200"/>
            <a:chExt cx="8846" cy="800"/>
          </a:xfrm>
        </p:grpSpPr>
        <p:grpSp>
          <p:nvGrpSpPr>
            <p:cNvPr id="3" name="组合 2"/>
            <p:cNvGrpSpPr/>
            <p:nvPr/>
          </p:nvGrpSpPr>
          <p:grpSpPr>
            <a:xfrm>
              <a:off x="6307" y="200"/>
              <a:ext cx="8846" cy="800"/>
              <a:chOff x="6307" y="200"/>
              <a:chExt cx="8846" cy="800"/>
            </a:xfrm>
          </p:grpSpPr>
          <p:sp>
            <p:nvSpPr>
              <p:cNvPr id="4" name="矩形 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83%</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731</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1]"/>
          <p:cNvPicPr>
            <a:picLocks noChangeAspect="1"/>
          </p:cNvPicPr>
          <p:nvPr/>
        </p:nvPicPr>
        <p:blipFill>
          <a:blip r:embed="rId3">
            <a:clrChange>
              <a:clrFrom>
                <a:srgbClr val="FFFFFF">
                  <a:alpha val="100000"/>
                </a:srgbClr>
              </a:clrFrom>
              <a:clrTo>
                <a:srgbClr val="FFFFFF">
                  <a:alpha val="100000"/>
                  <a:alpha val="0"/>
                </a:srgbClr>
              </a:clrTo>
            </a:clrChange>
          </a:blip>
          <a:srcRect l="16944" t="9563" r="41850" b="-1836"/>
          <a:stretch>
            <a:fillRect/>
          </a:stretch>
        </p:blipFill>
        <p:spPr>
          <a:xfrm>
            <a:off x="398780" y="2153285"/>
            <a:ext cx="2239010" cy="2552065"/>
          </a:xfrm>
          <a:prstGeom prst="parallelogram">
            <a:avLst/>
          </a:prstGeom>
        </p:spPr>
      </p:pic>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5" name="组合 4"/>
          <p:cNvGrpSpPr/>
          <p:nvPr/>
        </p:nvGrpSpPr>
        <p:grpSpPr>
          <a:xfrm>
            <a:off x="2637790" y="3301365"/>
            <a:ext cx="5617210" cy="508000"/>
            <a:chOff x="6307" y="200"/>
            <a:chExt cx="8846" cy="800"/>
          </a:xfrm>
        </p:grpSpPr>
        <p:grpSp>
          <p:nvGrpSpPr>
            <p:cNvPr id="7" name="组合 6"/>
            <p:cNvGrpSpPr/>
            <p:nvPr/>
          </p:nvGrpSpPr>
          <p:grpSpPr>
            <a:xfrm>
              <a:off x="6307" y="200"/>
              <a:ext cx="8846" cy="800"/>
              <a:chOff x="6307" y="200"/>
              <a:chExt cx="8846" cy="800"/>
            </a:xfrm>
          </p:grpSpPr>
          <p:sp>
            <p:nvSpPr>
              <p:cNvPr id="8" name="矩形 7"/>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85%</a:t>
              </a:r>
            </a:p>
          </p:txBody>
        </p:sp>
      </p:grpSp>
      <p:sp>
        <p:nvSpPr>
          <p:cNvPr id="13" name="文本框 12"/>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smtClean="0">
                <a:latin typeface="Libian SC" panose="02010600040101010101" pitchFamily="2" charset="-122"/>
                <a:ea typeface="Libian SC" panose="02010600040101010101" pitchFamily="2" charset="-122"/>
                <a:sym typeface="+mn-ea"/>
              </a:rPr>
              <a:t>电子版</a:t>
            </a:r>
            <a:r>
              <a:rPr lang="en-US" altLang="zh-CN" sz="3200" dirty="0" smtClean="0">
                <a:latin typeface="Libian SC" panose="02010600040101010101" pitchFamily="2" charset="-122"/>
                <a:ea typeface="Libian SC" panose="02010600040101010101" pitchFamily="2" charset="-122"/>
                <a:sym typeface="+mn-ea"/>
              </a:rPr>
              <a:t>2018</a:t>
            </a:r>
          </a:p>
          <a:p>
            <a:pPr algn="l"/>
            <a:r>
              <a:rPr lang="zh-CN" altLang="en-US" sz="3200" dirty="0" smtClean="0">
                <a:latin typeface="Libian SC" panose="02010600040101010101" pitchFamily="2" charset="-122"/>
                <a:ea typeface="Libian SC" panose="02010600040101010101" pitchFamily="2" charset="-122"/>
                <a:sym typeface="+mn-ea"/>
              </a:rPr>
              <a:t>年</a:t>
            </a:r>
            <a:r>
              <a:rPr lang="zh-CN" altLang="en-US" sz="3200" dirty="0">
                <a:latin typeface="Libian SC" panose="02010600040101010101" pitchFamily="2" charset="-122"/>
                <a:ea typeface="Libian SC" panose="02010600040101010101" pitchFamily="2" charset="-122"/>
                <a:sym typeface="+mn-ea"/>
              </a:rPr>
              <a:t>最新真</a:t>
            </a:r>
            <a:r>
              <a:rPr lang="zh-CN" altLang="en-US" sz="3200" dirty="0" smtClean="0">
                <a:latin typeface="Libian SC" panose="02010600040101010101" pitchFamily="2" charset="-122"/>
                <a:ea typeface="Libian SC" panose="02010600040101010101" pitchFamily="2" charset="-122"/>
                <a:sym typeface="+mn-ea"/>
              </a:rPr>
              <a:t>题解析</a:t>
            </a:r>
            <a:endParaRPr lang="zh-CN" altLang="en-US" sz="3200" dirty="0">
              <a:latin typeface="Libian SC" panose="02010600040101010101" pitchFamily="2" charset="-122"/>
              <a:ea typeface="Libian SC" panose="02010600040101010101" pitchFamily="2" charset="-122"/>
              <a:sym typeface="+mn-ea"/>
            </a:endParaRPr>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19" name="组合 18"/>
          <p:cNvGrpSpPr/>
          <p:nvPr/>
        </p:nvGrpSpPr>
        <p:grpSpPr>
          <a:xfrm>
            <a:off x="4860925" y="32385"/>
            <a:ext cx="5617210" cy="508000"/>
            <a:chOff x="6307" y="200"/>
            <a:chExt cx="8846" cy="800"/>
          </a:xfrm>
        </p:grpSpPr>
        <p:grpSp>
          <p:nvGrpSpPr>
            <p:cNvPr id="20" name="组合 19"/>
            <p:cNvGrpSpPr/>
            <p:nvPr/>
          </p:nvGrpSpPr>
          <p:grpSpPr>
            <a:xfrm>
              <a:off x="6307" y="200"/>
              <a:ext cx="8846" cy="800"/>
              <a:chOff x="6307" y="200"/>
              <a:chExt cx="8846" cy="800"/>
            </a:xfrm>
          </p:grpSpPr>
          <p:sp>
            <p:nvSpPr>
              <p:cNvPr id="21" name="矩形 2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7" y="200"/>
                <a:ext cx="69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304" y="248"/>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86%</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4645" y="1372235"/>
            <a:ext cx="7346950" cy="1325880"/>
          </a:xfrm>
        </p:spPr>
        <p:txBody>
          <a:bodyPr/>
          <a:lstStyle/>
          <a:p>
            <a:r>
              <a:rPr lang="zh-CN" altLang="en-US"/>
              <a:t>你可能会说，总该死心了吧！</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4645" y="1372235"/>
            <a:ext cx="7346950" cy="1325880"/>
          </a:xfrm>
        </p:spPr>
        <p:txBody>
          <a:bodyPr/>
          <a:lstStyle/>
          <a:p>
            <a:r>
              <a:rPr lang="zh-CN" altLang="en-US"/>
              <a:t>你可能会说，总该死心了吧！</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3" name="标题 1"/>
          <p:cNvSpPr>
            <a:spLocks noGrp="1"/>
          </p:cNvSpPr>
          <p:nvPr/>
        </p:nvSpPr>
        <p:spPr>
          <a:xfrm>
            <a:off x="5349875" y="3027045"/>
            <a:ext cx="263842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r>
              <a:rPr lang="zh-CN" altLang="en-US"/>
              <a:t>没可能！</a:t>
            </a: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tx1"/>
                </a:solidFill>
                <a:latin typeface="微软雅黑" panose="020B0503020204020204" pitchFamily="34" charset="-122"/>
                <a:ea typeface="微软雅黑" panose="020B0503020204020204" pitchFamily="34" charset="-122"/>
              </a:rPr>
              <a:t>戊戌变法</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2"/>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8775" y="993140"/>
            <a:ext cx="8199120" cy="1325880"/>
          </a:xfrm>
        </p:spPr>
        <p:txBody>
          <a:bodyPr>
            <a:normAutofit/>
          </a:bodyPr>
          <a:lstStyle/>
          <a:p>
            <a:r>
              <a:rPr lang="zh-CN" altLang="en-US" dirty="0"/>
              <a:t>戊戌变法</a:t>
            </a:r>
            <a:r>
              <a:rPr lang="en-US" altLang="zh-CN" dirty="0">
                <a:sym typeface="+mn-ea"/>
              </a:rPr>
              <a:t>——</a:t>
            </a:r>
            <a:r>
              <a:rPr lang="zh-CN" altLang="en-US" dirty="0">
                <a:sym typeface="+mn-ea"/>
              </a:rPr>
              <a:t>资产阶级的</a:t>
            </a:r>
            <a:r>
              <a:rPr lang="en-US" altLang="zh-CN" dirty="0">
                <a:sym typeface="+mn-ea"/>
              </a:rPr>
              <a:t>“</a:t>
            </a:r>
            <a:r>
              <a:rPr lang="zh-CN" altLang="en-US" dirty="0">
                <a:sym typeface="+mn-ea"/>
              </a:rPr>
              <a:t>革新</a:t>
            </a:r>
            <a:r>
              <a:rPr lang="en-US" altLang="zh-CN" dirty="0">
                <a:sym typeface="+mn-ea"/>
              </a:rPr>
              <a:t>”</a:t>
            </a:r>
            <a:endParaRPr lang="zh-CN" altLang="en-US" dirty="0"/>
          </a:p>
        </p:txBody>
      </p:sp>
      <p:pic>
        <p:nvPicPr>
          <p:cNvPr id="5" name="图片 4"/>
          <p:cNvPicPr>
            <a:picLocks noChangeAspect="1"/>
          </p:cNvPicPr>
          <p:nvPr/>
        </p:nvPicPr>
        <p:blipFill>
          <a:blip r:embed="rId4"/>
          <a:srcRect t="51052" r="54377" b="696"/>
          <a:stretch>
            <a:fillRect/>
          </a:stretch>
        </p:blipFill>
        <p:spPr>
          <a:xfrm>
            <a:off x="3503295" y="2552065"/>
            <a:ext cx="3751580" cy="3430270"/>
          </a:xfrm>
          <a:prstGeom prst="roundRect">
            <a:avLst/>
          </a:prstGeom>
        </p:spPr>
      </p:pic>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5810" y="1028700"/>
            <a:ext cx="11229340" cy="604781"/>
          </a:xfrm>
          <a:prstGeom prst="rect">
            <a:avLst/>
          </a:prstGeom>
          <a:noFill/>
        </p:spPr>
        <p:txBody>
          <a:bodyPr wrap="square" rtlCol="0" anchor="t">
            <a:spAutoFit/>
          </a:bodyPr>
          <a:lstStyle/>
          <a:p>
            <a:pPr>
              <a:lnSpc>
                <a:spcPct val="90000"/>
              </a:lnSpc>
            </a:pPr>
            <a:r>
              <a:rPr lang="en-US" altLang="zh-CN" sz="3600" dirty="0">
                <a:latin typeface="+mj-lt"/>
                <a:ea typeface="方正启体简体" panose="03000509000000000000" charset="-122"/>
                <a:cs typeface="+mj-cs"/>
              </a:rPr>
              <a:t>1898</a:t>
            </a:r>
            <a:r>
              <a:rPr lang="zh-CN" altLang="en-US" sz="3600" dirty="0">
                <a:latin typeface="+mj-lt"/>
                <a:ea typeface="方正启体简体" panose="03000509000000000000" charset="-122"/>
                <a:cs typeface="+mj-cs"/>
              </a:rPr>
              <a:t>年</a:t>
            </a:r>
            <a:r>
              <a:rPr lang="en-US" altLang="zh-CN" sz="3600" dirty="0">
                <a:latin typeface="+mj-lt"/>
                <a:ea typeface="方正启体简体" panose="03000509000000000000" charset="-122"/>
                <a:cs typeface="+mj-cs"/>
              </a:rPr>
              <a:t>6</a:t>
            </a:r>
            <a:r>
              <a:rPr lang="zh-CN" altLang="en-US" sz="3600" dirty="0">
                <a:latin typeface="+mj-lt"/>
                <a:ea typeface="方正启体简体" panose="03000509000000000000" charset="-122"/>
                <a:cs typeface="+mj-cs"/>
              </a:rPr>
              <a:t>月</a:t>
            </a:r>
            <a:r>
              <a:rPr lang="en-US" altLang="zh-CN" sz="3600" dirty="0">
                <a:latin typeface="+mj-lt"/>
                <a:ea typeface="方正启体简体" panose="03000509000000000000" charset="-122"/>
                <a:cs typeface="+mj-cs"/>
              </a:rPr>
              <a:t>11</a:t>
            </a:r>
            <a:r>
              <a:rPr lang="zh-CN" altLang="en-US" sz="3600" dirty="0">
                <a:latin typeface="+mj-lt"/>
                <a:ea typeface="方正启体简体" panose="03000509000000000000" charset="-122"/>
                <a:cs typeface="+mj-cs"/>
              </a:rPr>
              <a:t>日，</a:t>
            </a:r>
            <a:r>
              <a:rPr lang="zh-CN" altLang="en-US" sz="3600" dirty="0">
                <a:latin typeface="+mj-lt"/>
                <a:ea typeface="方正启体简体" panose="03000509000000000000" charset="-122"/>
                <a:cs typeface="+mj-cs"/>
                <a:sym typeface="+mn-ea"/>
              </a:rPr>
              <a:t>资产阶级发出呐喊：</a:t>
            </a:r>
            <a:endParaRPr lang="zh-CN" altLang="en-US" sz="3600" dirty="0">
              <a:latin typeface="+mj-lt"/>
              <a:ea typeface="方正启体简体" panose="03000509000000000000" charset="-122"/>
              <a:cs typeface="+mj-cs"/>
            </a:endParaRPr>
          </a:p>
        </p:txBody>
      </p:sp>
      <p:pic>
        <p:nvPicPr>
          <p:cNvPr id="4" name="内容占位符 3"/>
          <p:cNvPicPr>
            <a:picLocks noGrp="1" noChangeAspect="1"/>
          </p:cNvPicPr>
          <p:nvPr>
            <p:ph idx="1"/>
          </p:nvPr>
        </p:nvPicPr>
        <p:blipFill>
          <a:blip r:embed="rId3"/>
          <a:srcRect l="12580" r="10928"/>
          <a:stretch>
            <a:fillRect/>
          </a:stretch>
        </p:blipFill>
        <p:spPr>
          <a:xfrm>
            <a:off x="1534795" y="2382520"/>
            <a:ext cx="2058035" cy="2675890"/>
          </a:xfrm>
          <a:prstGeom prst="ellipse">
            <a:avLst/>
          </a:prstGeom>
        </p:spPr>
      </p:pic>
      <p:sp>
        <p:nvSpPr>
          <p:cNvPr id="3" name="文本框 2"/>
          <p:cNvSpPr txBox="1"/>
          <p:nvPr/>
        </p:nvSpPr>
        <p:spPr>
          <a:xfrm>
            <a:off x="1801495" y="5140325"/>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康有为</a:t>
            </a:r>
          </a:p>
        </p:txBody>
      </p:sp>
      <p:pic>
        <p:nvPicPr>
          <p:cNvPr id="7" name="图片 6" descr="u=3131474412,4111093482&amp;fm=214&amp;gp=0[1]"/>
          <p:cNvPicPr>
            <a:picLocks noChangeAspect="1"/>
          </p:cNvPicPr>
          <p:nvPr/>
        </p:nvPicPr>
        <p:blipFill>
          <a:blip r:embed="rId4"/>
          <a:srcRect t="1675" b="5290"/>
          <a:stretch>
            <a:fillRect/>
          </a:stretch>
        </p:blipFill>
        <p:spPr>
          <a:xfrm>
            <a:off x="4788535" y="2382520"/>
            <a:ext cx="2087245" cy="2758440"/>
          </a:xfrm>
          <a:prstGeom prst="ellipse">
            <a:avLst/>
          </a:prstGeom>
        </p:spPr>
      </p:pic>
      <p:sp>
        <p:nvSpPr>
          <p:cNvPr id="8" name="文本框 7"/>
          <p:cNvSpPr txBox="1"/>
          <p:nvPr/>
        </p:nvSpPr>
        <p:spPr>
          <a:xfrm>
            <a:off x="5196840" y="5140960"/>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梁启超</a:t>
            </a:r>
          </a:p>
        </p:txBody>
      </p:sp>
      <p:pic>
        <p:nvPicPr>
          <p:cNvPr id="9" name="图片 8" descr="bki-20130620164444-1802326628[1]"/>
          <p:cNvPicPr>
            <a:picLocks noChangeAspect="1"/>
          </p:cNvPicPr>
          <p:nvPr/>
        </p:nvPicPr>
        <p:blipFill>
          <a:blip r:embed="rId5"/>
          <a:stretch>
            <a:fillRect/>
          </a:stretch>
        </p:blipFill>
        <p:spPr>
          <a:xfrm>
            <a:off x="8093710" y="2283460"/>
            <a:ext cx="2105025" cy="2856865"/>
          </a:xfrm>
          <a:prstGeom prst="ellipse">
            <a:avLst/>
          </a:prstGeom>
        </p:spPr>
      </p:pic>
      <p:sp>
        <p:nvSpPr>
          <p:cNvPr id="10" name="文本框 9"/>
          <p:cNvSpPr txBox="1"/>
          <p:nvPr/>
        </p:nvSpPr>
        <p:spPr>
          <a:xfrm>
            <a:off x="8496935" y="5140960"/>
            <a:ext cx="1525270" cy="583565"/>
          </a:xfrm>
          <a:prstGeom prst="rect">
            <a:avLst/>
          </a:prstGeom>
          <a:noFill/>
        </p:spPr>
        <p:txBody>
          <a:bodyPr wrap="square" rtlCol="0">
            <a:spAutoFit/>
          </a:bodyPr>
          <a:lstStyle/>
          <a:p>
            <a:r>
              <a:rPr lang="zh-CN" altLang="en-US" sz="3200">
                <a:latin typeface="方正清刻本悦宋简体" panose="02000000000000000000" charset="-122"/>
                <a:ea typeface="方正清刻本悦宋简体" panose="02000000000000000000" charset="-122"/>
              </a:rPr>
              <a:t>谭嗣同</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Ⅳ</a:t>
            </a:r>
            <a:r>
              <a:rPr lang="zh-CN" altLang="en-US" sz="2400" b="1" dirty="0">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2218595" y="1705231"/>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4800" dirty="0">
                <a:latin typeface="方正启体简体" panose="03000509000000000000" charset="-122"/>
                <a:ea typeface="方正启体简体" panose="03000509000000000000" charset="-122"/>
                <a:cs typeface="方正启体简体" panose="03000509000000000000" charset="-122"/>
                <a:sym typeface="+mn-ea"/>
              </a:rPr>
              <a:t>救救我们的祖国吧！！！！</a:t>
            </a:r>
            <a:endParaRPr lang="en-US" altLang="zh-CN" sz="4800" dirty="0">
              <a:latin typeface="方正启体简体" panose="03000509000000000000" charset="-122"/>
              <a:ea typeface="方正启体简体" panose="03000509000000000000" charset="-122"/>
              <a:cs typeface="方正启体简体" panose="03000509000000000000" charset="-122"/>
              <a:sym typeface="+mn-ea"/>
            </a:endParaRPr>
          </a:p>
        </p:txBody>
      </p:sp>
      <p:sp>
        <p:nvSpPr>
          <p:cNvPr id="5"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945640" y="61341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天朝新人类，大胆改革！</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6494" y="7922"/>
              <a:ext cx="5586"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你再再再过来啊！</a:t>
              </a:r>
            </a:p>
          </p:txBody>
        </p:sp>
      </p:grpSp>
      <p:sp>
        <p:nvSpPr>
          <p:cNvPr id="5"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extLst>
      <p:ext uri="{BB962C8B-B14F-4D97-AF65-F5344CB8AC3E}">
        <p14:creationId xmlns:p14="http://schemas.microsoft.com/office/powerpoint/2010/main" val="18456533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 xmlns:a16="http://schemas.microsoft.com/office/drawing/2014/main" id="{EE37C542-C63C-CB4A-A66E-D427BA8A1A9B}"/>
              </a:ext>
            </a:extLst>
          </p:cNvPr>
          <p:cNvSpPr/>
          <p:nvPr/>
        </p:nvSpPr>
        <p:spPr>
          <a:xfrm>
            <a:off x="837060" y="1838109"/>
            <a:ext cx="10763535" cy="2516073"/>
          </a:xfrm>
          <a:prstGeom prst="rect">
            <a:avLst/>
          </a:prstGeom>
        </p:spPr>
        <p:txBody>
          <a:bodyPr wrap="square">
            <a:spAutoFit/>
          </a:bodyPr>
          <a:lstStyle/>
          <a:p>
            <a:pPr algn="ctr">
              <a:lnSpc>
                <a:spcPct val="150000"/>
              </a:lnSpc>
            </a:pPr>
            <a:r>
              <a:rPr lang="zh-CN" altLang="en-US" sz="3600" dirty="0">
                <a:ea typeface="方正启体简体" panose="03000509000000000000" charset="-122"/>
              </a:rPr>
              <a:t>经过</a:t>
            </a:r>
            <a:r>
              <a:rPr lang="en-US" altLang="zh-CN" sz="3600" dirty="0">
                <a:ea typeface="方正启体简体" panose="03000509000000000000" charset="-122"/>
              </a:rPr>
              <a:t>103</a:t>
            </a:r>
            <a:r>
              <a:rPr lang="zh-CN" altLang="en-US" sz="3600" dirty="0">
                <a:ea typeface="方正启体简体" panose="03000509000000000000" charset="-122"/>
              </a:rPr>
              <a:t>天的奋斗</a:t>
            </a:r>
          </a:p>
          <a:p>
            <a:pPr algn="ctr">
              <a:lnSpc>
                <a:spcPct val="150000"/>
              </a:lnSpc>
            </a:pPr>
            <a:endParaRPr lang="en-US" altLang="zh-CN" sz="3600" dirty="0">
              <a:ea typeface="方正启体简体" panose="03000509000000000000" charset="-122"/>
            </a:endParaRPr>
          </a:p>
          <a:p>
            <a:pPr algn="ctr">
              <a:lnSpc>
                <a:spcPct val="150000"/>
              </a:lnSpc>
            </a:pPr>
            <a:r>
              <a:rPr lang="en-US" altLang="zh-CN" sz="3600" dirty="0">
                <a:ea typeface="方正启体简体" panose="03000509000000000000" charset="-122"/>
              </a:rPr>
              <a:t>1898</a:t>
            </a:r>
            <a:r>
              <a:rPr lang="zh-CN" altLang="en-US" sz="3600" dirty="0">
                <a:ea typeface="方正启体简体" panose="03000509000000000000" charset="-122"/>
              </a:rPr>
              <a:t>年</a:t>
            </a:r>
            <a:r>
              <a:rPr lang="en-US" altLang="zh-CN" sz="3600" dirty="0">
                <a:ea typeface="方正启体简体" panose="03000509000000000000" charset="-122"/>
              </a:rPr>
              <a:t>6</a:t>
            </a:r>
            <a:r>
              <a:rPr lang="zh-CN" altLang="en-US" sz="3600" dirty="0">
                <a:ea typeface="方正启体简体" panose="03000509000000000000" charset="-122"/>
              </a:rPr>
              <a:t>月</a:t>
            </a:r>
            <a:r>
              <a:rPr lang="en-US" altLang="zh-CN" sz="3600" dirty="0">
                <a:ea typeface="方正启体简体" panose="03000509000000000000" charset="-122"/>
              </a:rPr>
              <a:t>11</a:t>
            </a:r>
            <a:r>
              <a:rPr lang="zh-CN" altLang="en-US" sz="3600" dirty="0">
                <a:ea typeface="方正启体简体" panose="03000509000000000000" charset="-122"/>
              </a:rPr>
              <a:t>日～</a:t>
            </a:r>
            <a:r>
              <a:rPr lang="zh-CN" altLang="en-US" sz="3600" dirty="0">
                <a:latin typeface="+mj-lt"/>
                <a:ea typeface="方正启体简体" panose="03000509000000000000" charset="-122"/>
                <a:cs typeface="+mj-cs"/>
              </a:rPr>
              <a:t>1898年9月21日</a:t>
            </a:r>
            <a:endParaRPr lang="en-US" altLang="zh-CN" sz="3600" dirty="0">
              <a:latin typeface="+mj-lt"/>
              <a:ea typeface="方正启体简体" panose="03000509000000000000" charset="-122"/>
              <a:cs typeface="+mj-cs"/>
            </a:endParaRPr>
          </a:p>
        </p:txBody>
      </p:sp>
    </p:spTree>
    <p:custDataLst>
      <p:tags r:id="rId1"/>
    </p:custDataLst>
    <p:extLst>
      <p:ext uri="{BB962C8B-B14F-4D97-AF65-F5344CB8AC3E}">
        <p14:creationId xmlns:p14="http://schemas.microsoft.com/office/powerpoint/2010/main" val="26782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93140" y="1295400"/>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Ⅰ</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节：【近代中国的4次群架】</a:t>
            </a:r>
          </a:p>
        </p:txBody>
      </p:sp>
      <p:sp>
        <p:nvSpPr>
          <p:cNvPr id="6" name="圆角矩形 5"/>
          <p:cNvSpPr/>
          <p:nvPr/>
        </p:nvSpPr>
        <p:spPr>
          <a:xfrm>
            <a:off x="993140" y="258889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Ⅱ</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1</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对冤家】</a:t>
            </a:r>
          </a:p>
        </p:txBody>
      </p:sp>
      <p:sp>
        <p:nvSpPr>
          <p:cNvPr id="7" name="圆角矩形 6"/>
          <p:cNvSpPr/>
          <p:nvPr/>
        </p:nvSpPr>
        <p:spPr>
          <a:xfrm>
            <a:off x="889349" y="4050030"/>
            <a:ext cx="4680236" cy="128605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Ⅲ</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a:t>
            </a: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en-US" altLang="zh-CN"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gn="ct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近代中国的</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3</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位大</a:t>
            </a: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佬</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 </a:t>
            </a: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    </a:t>
            </a:r>
            <a:endParaRPr lang="en-US" altLang="zh-CN"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gn="ct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近代中国的</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2</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个</a:t>
            </a: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秘密</a:t>
            </a:r>
            <a:r>
              <a:rPr lang="zh-CN" altLang="en-US" sz="2400" dirty="0" smtClean="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日本731部队用中国人做了哪些活体实验？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cxnSp>
        <p:nvCxnSpPr>
          <p:cNvPr id="14" name="直接连接符 13"/>
          <p:cNvCxnSpPr>
            <a:stCxn id="4" idx="3"/>
            <a:endCxn id="10" idx="1"/>
          </p:cNvCxnSpPr>
          <p:nvPr/>
        </p:nvCxnSpPr>
        <p:spPr>
          <a:xfrm>
            <a:off x="5569585" y="16008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569585" y="2894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9585" y="40519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69585" y="520827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18" name="图片 17"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1386840"/>
            <a:ext cx="569595" cy="427355"/>
          </a:xfrm>
          <a:prstGeom prst="rect">
            <a:avLst/>
          </a:prstGeom>
        </p:spPr>
      </p:pic>
      <p:pic>
        <p:nvPicPr>
          <p:cNvPr id="19" name="图片 18"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2588895"/>
            <a:ext cx="569595" cy="427355"/>
          </a:xfrm>
          <a:prstGeom prst="rect">
            <a:avLst/>
          </a:prstGeom>
        </p:spPr>
      </p:pic>
      <p:pic>
        <p:nvPicPr>
          <p:cNvPr id="20" name="图片 19"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3837940"/>
            <a:ext cx="569595" cy="427355"/>
          </a:xfrm>
          <a:prstGeom prst="rect">
            <a:avLst/>
          </a:prstGeom>
        </p:spPr>
      </p:pic>
    </p:spTree>
    <p:custDataLst>
      <p:tags r:id="rId2"/>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 xmlns:a16="http://schemas.microsoft.com/office/drawing/2014/main" id="{EE37C542-C63C-CB4A-A66E-D427BA8A1A9B}"/>
              </a:ext>
            </a:extLst>
          </p:cNvPr>
          <p:cNvSpPr/>
          <p:nvPr/>
        </p:nvSpPr>
        <p:spPr>
          <a:xfrm>
            <a:off x="823413" y="1305846"/>
            <a:ext cx="10763535" cy="2516073"/>
          </a:xfrm>
          <a:prstGeom prst="rect">
            <a:avLst/>
          </a:prstGeom>
        </p:spPr>
        <p:txBody>
          <a:bodyPr wrap="square">
            <a:spAutoFit/>
          </a:bodyPr>
          <a:lstStyle/>
          <a:p>
            <a:pPr>
              <a:lnSpc>
                <a:spcPct val="150000"/>
              </a:lnSpc>
            </a:pPr>
            <a:r>
              <a:rPr lang="zh-CN" altLang="en-US" sz="3600" dirty="0">
                <a:latin typeface="+mj-lt"/>
                <a:ea typeface="方正启体简体" panose="03000509000000000000" charset="-122"/>
                <a:cs typeface="+mj-cs"/>
              </a:rPr>
              <a:t>1898年9月21日，凌晨。</a:t>
            </a:r>
            <a:endParaRPr lang="en-US" altLang="zh-CN" sz="3600" dirty="0">
              <a:latin typeface="+mj-lt"/>
              <a:ea typeface="方正启体简体" panose="03000509000000000000" charset="-122"/>
              <a:cs typeface="+mj-cs"/>
            </a:endParaRPr>
          </a:p>
          <a:p>
            <a:pPr>
              <a:lnSpc>
                <a:spcPct val="150000"/>
              </a:lnSpc>
            </a:pPr>
            <a:endParaRPr lang="en-US" altLang="zh-CN" sz="3600" dirty="0">
              <a:latin typeface="+mj-lt"/>
              <a:ea typeface="方正启体简体" panose="03000509000000000000" charset="-122"/>
              <a:cs typeface="+mj-cs"/>
            </a:endParaRPr>
          </a:p>
          <a:p>
            <a:pPr>
              <a:lnSpc>
                <a:spcPct val="150000"/>
              </a:lnSpc>
            </a:pPr>
            <a:r>
              <a:rPr lang="zh-CN" altLang="en-US" sz="3600" dirty="0">
                <a:latin typeface="+mj-lt"/>
                <a:ea typeface="方正启体简体" panose="03000509000000000000" charset="-122"/>
                <a:cs typeface="+mj-cs"/>
              </a:rPr>
              <a:t>慈禧太后再次临朝“训政”，“戊戌变法”失败。</a:t>
            </a:r>
          </a:p>
        </p:txBody>
      </p:sp>
      <p:pic>
        <p:nvPicPr>
          <p:cNvPr id="7" name="图片 6">
            <a:extLst>
              <a:ext uri="{FF2B5EF4-FFF2-40B4-BE49-F238E27FC236}">
                <a16:creationId xmlns="" xmlns:a16="http://schemas.microsoft.com/office/drawing/2014/main" id="{E6AEBDCA-F549-664A-8DEF-1358AC53E33E}"/>
              </a:ext>
            </a:extLst>
          </p:cNvPr>
          <p:cNvPicPr>
            <a:picLocks noChangeAspect="1"/>
          </p:cNvPicPr>
          <p:nvPr/>
        </p:nvPicPr>
        <p:blipFill>
          <a:blip r:embed="rId4"/>
          <a:stretch>
            <a:fillRect/>
          </a:stretch>
        </p:blipFill>
        <p:spPr>
          <a:xfrm>
            <a:off x="8038530" y="4575874"/>
            <a:ext cx="4153469" cy="2282126"/>
          </a:xfrm>
          <a:prstGeom prst="rect">
            <a:avLst/>
          </a:prstGeom>
        </p:spPr>
      </p:pic>
    </p:spTree>
    <p:custDataLst>
      <p:tags r:id="rId1"/>
    </p:custDataLst>
    <p:extLst>
      <p:ext uri="{BB962C8B-B14F-4D97-AF65-F5344CB8AC3E}">
        <p14:creationId xmlns:p14="http://schemas.microsoft.com/office/powerpoint/2010/main" val="28221688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
        <p:nvSpPr>
          <p:cNvPr id="6" name="矩形 5">
            <a:extLst>
              <a:ext uri="{FF2B5EF4-FFF2-40B4-BE49-F238E27FC236}">
                <a16:creationId xmlns="" xmlns:a16="http://schemas.microsoft.com/office/drawing/2014/main" id="{EE37C542-C63C-CB4A-A66E-D427BA8A1A9B}"/>
              </a:ext>
            </a:extLst>
          </p:cNvPr>
          <p:cNvSpPr/>
          <p:nvPr/>
        </p:nvSpPr>
        <p:spPr>
          <a:xfrm>
            <a:off x="1495195" y="1436389"/>
            <a:ext cx="3549879" cy="769441"/>
          </a:xfrm>
          <a:prstGeom prst="rect">
            <a:avLst/>
          </a:prstGeom>
        </p:spPr>
        <p:txBody>
          <a:bodyPr wrap="square">
            <a:spAutoFit/>
          </a:bodyPr>
          <a:lstStyle/>
          <a:p>
            <a:r>
              <a:rPr lang="zh-CN" altLang="en-US" sz="4400" dirty="0">
                <a:latin typeface="FZQiTi-S14S" panose="03000509000000000000" pitchFamily="66" charset="-122"/>
                <a:ea typeface="FZQiTi-S14S" panose="03000509000000000000" pitchFamily="66" charset="-122"/>
              </a:rPr>
              <a:t>兄弟，逃吧</a:t>
            </a:r>
          </a:p>
        </p:txBody>
      </p:sp>
      <p:pic>
        <p:nvPicPr>
          <p:cNvPr id="4" name="内容占位符 3">
            <a:extLst>
              <a:ext uri="{FF2B5EF4-FFF2-40B4-BE49-F238E27FC236}">
                <a16:creationId xmlns="" xmlns:a16="http://schemas.microsoft.com/office/drawing/2014/main" id="{68EB2062-E040-8446-A688-8E986B792F0F}"/>
              </a:ext>
            </a:extLst>
          </p:cNvPr>
          <p:cNvPicPr>
            <a:picLocks noGrp="1" noChangeAspect="1"/>
          </p:cNvPicPr>
          <p:nvPr>
            <p:ph idx="1"/>
          </p:nvPr>
        </p:nvPicPr>
        <p:blipFill>
          <a:blip r:embed="rId4"/>
          <a:srcRect l="12580" r="10928"/>
          <a:stretch>
            <a:fillRect/>
          </a:stretch>
        </p:blipFill>
        <p:spPr>
          <a:xfrm>
            <a:off x="899794" y="2382520"/>
            <a:ext cx="2058035" cy="2675890"/>
          </a:xfrm>
          <a:prstGeom prst="ellipse">
            <a:avLst/>
          </a:prstGeom>
        </p:spPr>
      </p:pic>
      <p:sp>
        <p:nvSpPr>
          <p:cNvPr id="5" name="文本框 4">
            <a:extLst>
              <a:ext uri="{FF2B5EF4-FFF2-40B4-BE49-F238E27FC236}">
                <a16:creationId xmlns="" xmlns:a16="http://schemas.microsoft.com/office/drawing/2014/main" id="{29A73BDF-FD4E-D846-8228-E04E38BD0104}"/>
              </a:ext>
            </a:extLst>
          </p:cNvPr>
          <p:cNvSpPr txBox="1"/>
          <p:nvPr/>
        </p:nvSpPr>
        <p:spPr>
          <a:xfrm>
            <a:off x="1165543" y="5140960"/>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康有为</a:t>
            </a:r>
          </a:p>
        </p:txBody>
      </p:sp>
      <p:pic>
        <p:nvPicPr>
          <p:cNvPr id="7" name="图片 6" descr="u=3131474412,4111093482&amp;fm=214&amp;gp=0[1]">
            <a:extLst>
              <a:ext uri="{FF2B5EF4-FFF2-40B4-BE49-F238E27FC236}">
                <a16:creationId xmlns="" xmlns:a16="http://schemas.microsoft.com/office/drawing/2014/main" id="{C6CB0329-4F71-0F4D-88F2-F9267E5897C0}"/>
              </a:ext>
            </a:extLst>
          </p:cNvPr>
          <p:cNvPicPr>
            <a:picLocks noChangeAspect="1"/>
          </p:cNvPicPr>
          <p:nvPr/>
        </p:nvPicPr>
        <p:blipFill>
          <a:blip r:embed="rId5"/>
          <a:srcRect t="1675" b="5290"/>
          <a:stretch>
            <a:fillRect/>
          </a:stretch>
        </p:blipFill>
        <p:spPr>
          <a:xfrm>
            <a:off x="2957829" y="2340928"/>
            <a:ext cx="2087245" cy="2758440"/>
          </a:xfrm>
          <a:prstGeom prst="ellipse">
            <a:avLst/>
          </a:prstGeom>
        </p:spPr>
      </p:pic>
      <p:sp>
        <p:nvSpPr>
          <p:cNvPr id="8" name="文本框 7">
            <a:extLst>
              <a:ext uri="{FF2B5EF4-FFF2-40B4-BE49-F238E27FC236}">
                <a16:creationId xmlns="" xmlns:a16="http://schemas.microsoft.com/office/drawing/2014/main" id="{754F9010-A155-CC42-8217-E8871E775693}"/>
              </a:ext>
            </a:extLst>
          </p:cNvPr>
          <p:cNvSpPr txBox="1"/>
          <p:nvPr/>
        </p:nvSpPr>
        <p:spPr>
          <a:xfrm>
            <a:off x="3298835" y="5105481"/>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梁启超</a:t>
            </a:r>
          </a:p>
        </p:txBody>
      </p:sp>
      <p:pic>
        <p:nvPicPr>
          <p:cNvPr id="9" name="图片 8" descr="bki-20130620164444-1802326628[1]">
            <a:extLst>
              <a:ext uri="{FF2B5EF4-FFF2-40B4-BE49-F238E27FC236}">
                <a16:creationId xmlns="" xmlns:a16="http://schemas.microsoft.com/office/drawing/2014/main" id="{648FCFF5-3E0D-B841-820B-B0E04E76336A}"/>
              </a:ext>
            </a:extLst>
          </p:cNvPr>
          <p:cNvPicPr>
            <a:picLocks noChangeAspect="1"/>
          </p:cNvPicPr>
          <p:nvPr/>
        </p:nvPicPr>
        <p:blipFill>
          <a:blip r:embed="rId6"/>
          <a:stretch>
            <a:fillRect/>
          </a:stretch>
        </p:blipFill>
        <p:spPr>
          <a:xfrm>
            <a:off x="8496935" y="2242503"/>
            <a:ext cx="2105025" cy="2856865"/>
          </a:xfrm>
          <a:prstGeom prst="ellipse">
            <a:avLst/>
          </a:prstGeom>
        </p:spPr>
      </p:pic>
      <p:sp>
        <p:nvSpPr>
          <p:cNvPr id="10" name="文本框 9">
            <a:extLst>
              <a:ext uri="{FF2B5EF4-FFF2-40B4-BE49-F238E27FC236}">
                <a16:creationId xmlns="" xmlns:a16="http://schemas.microsoft.com/office/drawing/2014/main" id="{BAFF8AFD-C0AC-7345-BE29-DFD701F3B2DD}"/>
              </a:ext>
            </a:extLst>
          </p:cNvPr>
          <p:cNvSpPr txBox="1"/>
          <p:nvPr/>
        </p:nvSpPr>
        <p:spPr>
          <a:xfrm>
            <a:off x="8940213" y="5140960"/>
            <a:ext cx="1525270" cy="583565"/>
          </a:xfrm>
          <a:prstGeom prst="rect">
            <a:avLst/>
          </a:prstGeom>
          <a:noFill/>
        </p:spPr>
        <p:txBody>
          <a:bodyPr wrap="square" rtlCol="0">
            <a:spAutoFit/>
          </a:bodyPr>
          <a:lstStyle/>
          <a:p>
            <a:r>
              <a:rPr lang="zh-CN" altLang="en-US" sz="3200" dirty="0">
                <a:latin typeface="方正清刻本悦宋简体" panose="02000000000000000000" charset="-122"/>
                <a:ea typeface="方正清刻本悦宋简体" panose="02000000000000000000" charset="-122"/>
              </a:rPr>
              <a:t>谭嗣同</a:t>
            </a:r>
          </a:p>
        </p:txBody>
      </p:sp>
      <p:sp>
        <p:nvSpPr>
          <p:cNvPr id="11" name="矩形 10">
            <a:extLst>
              <a:ext uri="{FF2B5EF4-FFF2-40B4-BE49-F238E27FC236}">
                <a16:creationId xmlns="" xmlns:a16="http://schemas.microsoft.com/office/drawing/2014/main" id="{F2DC0FAD-189B-194D-8FAC-71C3628C4510}"/>
              </a:ext>
            </a:extLst>
          </p:cNvPr>
          <p:cNvSpPr/>
          <p:nvPr/>
        </p:nvSpPr>
        <p:spPr>
          <a:xfrm>
            <a:off x="8159920" y="1431470"/>
            <a:ext cx="3549879" cy="769441"/>
          </a:xfrm>
          <a:prstGeom prst="rect">
            <a:avLst/>
          </a:prstGeom>
        </p:spPr>
        <p:txBody>
          <a:bodyPr wrap="square">
            <a:spAutoFit/>
          </a:bodyPr>
          <a:lstStyle/>
          <a:p>
            <a:r>
              <a:rPr lang="zh-CN" altLang="en-US" sz="4400" dirty="0">
                <a:latin typeface="FZQiTi-S14S" panose="03000509000000000000" pitchFamily="66" charset="-122"/>
                <a:ea typeface="FZQiTi-S14S" panose="03000509000000000000" pitchFamily="66" charset="-122"/>
              </a:rPr>
              <a:t>你们先走</a:t>
            </a:r>
            <a:r>
              <a:rPr lang="en-US" altLang="zh-CN" sz="4400" dirty="0">
                <a:latin typeface="FZQiTi-S14S" panose="03000509000000000000" pitchFamily="66" charset="-122"/>
                <a:ea typeface="FZQiTi-S14S" panose="03000509000000000000" pitchFamily="66" charset="-122"/>
              </a:rPr>
              <a:t>……</a:t>
            </a:r>
            <a:endParaRPr lang="zh-CN" altLang="en-US" sz="4400" dirty="0">
              <a:latin typeface="FZQiTi-S14S" panose="03000509000000000000" pitchFamily="66" charset="-122"/>
              <a:ea typeface="FZQiTi-S14S" panose="03000509000000000000" pitchFamily="66" charset="-122"/>
            </a:endParaRPr>
          </a:p>
        </p:txBody>
      </p:sp>
    </p:spTree>
    <p:custDataLst>
      <p:tags r:id="rId1"/>
    </p:custDataLst>
    <p:extLst>
      <p:ext uri="{BB962C8B-B14F-4D97-AF65-F5344CB8AC3E}">
        <p14:creationId xmlns:p14="http://schemas.microsoft.com/office/powerpoint/2010/main" val="1819160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5865" y="952500"/>
            <a:ext cx="5797550" cy="3331210"/>
          </a:xfrm>
        </p:spPr>
        <p:txBody>
          <a:bodyPr>
            <a:noAutofit/>
          </a:bodyPr>
          <a:lstStyle/>
          <a:p>
            <a:pPr marL="0" indent="0" algn="ctr">
              <a:lnSpc>
                <a:spcPct val="150000"/>
              </a:lnSpc>
              <a:buNone/>
            </a:pPr>
            <a:r>
              <a:rPr lang="zh-CN" altLang="en-US" sz="5400" dirty="0"/>
              <a:t>我们又又又失败了</a:t>
            </a:r>
          </a:p>
          <a:p>
            <a:pPr marL="0" indent="0" algn="ctr">
              <a:lnSpc>
                <a:spcPct val="150000"/>
              </a:lnSpc>
              <a:buNone/>
            </a:pPr>
            <a:endParaRPr lang="zh-CN" altLang="en-US" dirty="0"/>
          </a:p>
          <a:p>
            <a:pPr marL="0" indent="0" algn="ctr">
              <a:lnSpc>
                <a:spcPct val="150000"/>
              </a:lnSpc>
              <a:buNone/>
            </a:pPr>
            <a:r>
              <a:rPr lang="zh-CN" altLang="en-US" sz="5400" dirty="0"/>
              <a:t>只坚持了</a:t>
            </a:r>
            <a:r>
              <a:rPr lang="en-US" altLang="zh-CN" sz="5400" dirty="0"/>
              <a:t>103</a:t>
            </a:r>
            <a:r>
              <a:rPr lang="zh-CN" altLang="en-US" sz="5400" dirty="0"/>
              <a:t>天</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3609" y="2354637"/>
            <a:ext cx="2965174" cy="1236704"/>
          </a:xfrm>
        </p:spPr>
        <p:txBody>
          <a:bodyPr>
            <a:normAutofit/>
          </a:bodyPr>
          <a:lstStyle/>
          <a:p>
            <a:r>
              <a:rPr lang="en-US" altLang="zh-CN" sz="7200" dirty="0">
                <a:latin typeface="Wawati SC" pitchFamily="82" charset="-122"/>
                <a:ea typeface="Wawati SC" pitchFamily="82" charset="-122"/>
                <a:sym typeface="+mn-ea"/>
              </a:rPr>
              <a:t>Why?</a:t>
            </a:r>
            <a:endParaRPr lang="zh-CN" altLang="en-US" sz="7200" dirty="0">
              <a:latin typeface="Wawati SC" pitchFamily="82" charset="-122"/>
              <a:ea typeface="Wawati SC" pitchFamily="82" charset="-122"/>
            </a:endParaRP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 xmlns:a16="http://schemas.microsoft.com/office/drawing/2014/main" id="{E788F3F0-0DF1-2145-8435-22B6CB35A1D8}"/>
              </a:ext>
            </a:extLst>
          </p:cNvPr>
          <p:cNvPicPr>
            <a:picLocks noChangeAspect="1"/>
          </p:cNvPicPr>
          <p:nvPr/>
        </p:nvPicPr>
        <p:blipFill>
          <a:blip r:embed="rId3"/>
          <a:stretch>
            <a:fillRect/>
          </a:stretch>
        </p:blipFill>
        <p:spPr>
          <a:xfrm>
            <a:off x="746429" y="1651287"/>
            <a:ext cx="1864056" cy="1864056"/>
          </a:xfrm>
          <a:prstGeom prst="rect">
            <a:avLst/>
          </a:prstGeom>
        </p:spPr>
      </p:pic>
      <p:pic>
        <p:nvPicPr>
          <p:cNvPr id="5" name="图片 4">
            <a:extLst>
              <a:ext uri="{FF2B5EF4-FFF2-40B4-BE49-F238E27FC236}">
                <a16:creationId xmlns="" xmlns:a16="http://schemas.microsoft.com/office/drawing/2014/main" id="{A2F31C62-4D50-BD46-A425-20391C3CCE53}"/>
              </a:ext>
            </a:extLst>
          </p:cNvPr>
          <p:cNvPicPr>
            <a:picLocks noChangeAspect="1"/>
          </p:cNvPicPr>
          <p:nvPr/>
        </p:nvPicPr>
        <p:blipFill rotWithShape="1">
          <a:blip r:embed="rId4"/>
          <a:srcRect l="21826" t="4363" r="22609" b="12305"/>
          <a:stretch/>
        </p:blipFill>
        <p:spPr>
          <a:xfrm>
            <a:off x="3372657" y="1745286"/>
            <a:ext cx="1444487" cy="1676058"/>
          </a:xfrm>
          <a:prstGeom prst="rect">
            <a:avLst/>
          </a:prstGeom>
        </p:spPr>
      </p:pic>
      <p:pic>
        <p:nvPicPr>
          <p:cNvPr id="6" name="图片 5">
            <a:extLst>
              <a:ext uri="{FF2B5EF4-FFF2-40B4-BE49-F238E27FC236}">
                <a16:creationId xmlns="" xmlns:a16="http://schemas.microsoft.com/office/drawing/2014/main" id="{DF9C86C4-1EAA-2D48-95CC-6925B7EF5530}"/>
              </a:ext>
            </a:extLst>
          </p:cNvPr>
          <p:cNvPicPr>
            <a:picLocks noChangeAspect="1"/>
          </p:cNvPicPr>
          <p:nvPr/>
        </p:nvPicPr>
        <p:blipFill rotWithShape="1">
          <a:blip r:embed="rId5"/>
          <a:srcRect l="16243" t="18182" r="19507" b="4812"/>
          <a:stretch/>
        </p:blipFill>
        <p:spPr>
          <a:xfrm>
            <a:off x="5579316" y="1500028"/>
            <a:ext cx="2040837" cy="2166574"/>
          </a:xfrm>
          <a:prstGeom prst="rect">
            <a:avLst/>
          </a:prstGeom>
        </p:spPr>
      </p:pic>
      <p:pic>
        <p:nvPicPr>
          <p:cNvPr id="8" name="图片 7">
            <a:extLst>
              <a:ext uri="{FF2B5EF4-FFF2-40B4-BE49-F238E27FC236}">
                <a16:creationId xmlns="" xmlns:a16="http://schemas.microsoft.com/office/drawing/2014/main" id="{357ADDB0-EF74-C24A-9C62-AD2BEB543991}"/>
              </a:ext>
            </a:extLst>
          </p:cNvPr>
          <p:cNvPicPr>
            <a:picLocks noChangeAspect="1"/>
          </p:cNvPicPr>
          <p:nvPr/>
        </p:nvPicPr>
        <p:blipFill rotWithShape="1">
          <a:blip r:embed="rId6"/>
          <a:srcRect l="7847" t="6763" r="6892" b="40521"/>
          <a:stretch/>
        </p:blipFill>
        <p:spPr>
          <a:xfrm>
            <a:off x="9801612" y="1517281"/>
            <a:ext cx="2314360" cy="2149321"/>
          </a:xfrm>
          <a:prstGeom prst="rect">
            <a:avLst/>
          </a:prstGeom>
        </p:spPr>
      </p:pic>
      <p:pic>
        <p:nvPicPr>
          <p:cNvPr id="10" name="图片 9">
            <a:extLst>
              <a:ext uri="{FF2B5EF4-FFF2-40B4-BE49-F238E27FC236}">
                <a16:creationId xmlns="" xmlns:a16="http://schemas.microsoft.com/office/drawing/2014/main" id="{93AB3C59-BBB8-3F49-B39B-894CD7CEEC1F}"/>
              </a:ext>
            </a:extLst>
          </p:cNvPr>
          <p:cNvPicPr>
            <a:picLocks noChangeAspect="1"/>
          </p:cNvPicPr>
          <p:nvPr/>
        </p:nvPicPr>
        <p:blipFill rotWithShape="1">
          <a:blip r:embed="rId7"/>
          <a:srcRect t="13121"/>
          <a:stretch/>
        </p:blipFill>
        <p:spPr>
          <a:xfrm>
            <a:off x="8450858" y="1568572"/>
            <a:ext cx="1913151" cy="2202330"/>
          </a:xfrm>
          <a:prstGeom prst="rect">
            <a:avLst/>
          </a:prstGeom>
        </p:spPr>
      </p:pic>
    </p:spTree>
    <p:custDataLst>
      <p:tags r:id="rId1"/>
    </p:custDataLst>
    <p:extLst>
      <p:ext uri="{BB962C8B-B14F-4D97-AF65-F5344CB8AC3E}">
        <p14:creationId xmlns:p14="http://schemas.microsoft.com/office/powerpoint/2010/main" val="2574929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Tree>
    <p:custDataLst>
      <p:tags r:id="rId1"/>
    </p:custDataLst>
    <p:extLst>
      <p:ext uri="{BB962C8B-B14F-4D97-AF65-F5344CB8AC3E}">
        <p14:creationId xmlns:p14="http://schemas.microsoft.com/office/powerpoint/2010/main" val="35887517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Tree>
    <p:custDataLst>
      <p:tags r:id="rId1"/>
    </p:custDataLst>
    <p:extLst>
      <p:ext uri="{BB962C8B-B14F-4D97-AF65-F5344CB8AC3E}">
        <p14:creationId xmlns:p14="http://schemas.microsoft.com/office/powerpoint/2010/main" val="2503001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
        <p:nvSpPr>
          <p:cNvPr id="12" name="内容占位符 2">
            <a:extLst>
              <a:ext uri="{FF2B5EF4-FFF2-40B4-BE49-F238E27FC236}">
                <a16:creationId xmlns="" xmlns:a16="http://schemas.microsoft.com/office/drawing/2014/main" id="{8D906447-6A11-C243-BF6B-060CD46AB1D4}"/>
              </a:ext>
            </a:extLst>
          </p:cNvPr>
          <p:cNvSpPr txBox="1">
            <a:spLocks/>
          </p:cNvSpPr>
          <p:nvPr/>
        </p:nvSpPr>
        <p:spPr>
          <a:xfrm>
            <a:off x="5359877" y="46061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3.</a:t>
            </a:r>
            <a:r>
              <a:rPr lang="zh-CN" altLang="en-US" sz="2800" dirty="0"/>
              <a:t>没我什么事</a:t>
            </a:r>
          </a:p>
        </p:txBody>
      </p:sp>
    </p:spTree>
    <p:custDataLst>
      <p:tags r:id="rId1"/>
    </p:custDataLst>
    <p:extLst>
      <p:ext uri="{BB962C8B-B14F-4D97-AF65-F5344CB8AC3E}">
        <p14:creationId xmlns:p14="http://schemas.microsoft.com/office/powerpoint/2010/main" val="9801791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870"/>
            <a:ext cx="10515600" cy="1325563"/>
          </a:xfrm>
        </p:spPr>
        <p:txBody>
          <a:bodyPr/>
          <a:lstStyle/>
          <a:p>
            <a:r>
              <a:rPr lang="zh-CN" altLang="en-US" dirty="0">
                <a:sym typeface="+mn-ea"/>
              </a:rPr>
              <a:t>其实原因很简单：</a:t>
            </a:r>
            <a:endParaRPr lang="zh-CN" altLang="en-US" dirty="0"/>
          </a:p>
        </p:txBody>
      </p:sp>
      <p:sp>
        <p:nvSpPr>
          <p:cNvPr id="3" name="内容占位符 2"/>
          <p:cNvSpPr>
            <a:spLocks noGrp="1"/>
          </p:cNvSpPr>
          <p:nvPr>
            <p:ph idx="1"/>
          </p:nvPr>
        </p:nvSpPr>
        <p:spPr>
          <a:xfrm>
            <a:off x="136054" y="3421344"/>
            <a:ext cx="3419229" cy="762158"/>
          </a:xfrm>
        </p:spPr>
        <p:txBody>
          <a:bodyPr>
            <a:noAutofit/>
          </a:bodyPr>
          <a:lstStyle/>
          <a:p>
            <a:pPr marL="0" indent="0">
              <a:lnSpc>
                <a:spcPct val="200000"/>
              </a:lnSpc>
              <a:buNone/>
            </a:pPr>
            <a:r>
              <a:rPr lang="en-US" altLang="zh-CN" sz="2800" dirty="0"/>
              <a:t>1.</a:t>
            </a:r>
            <a:r>
              <a:rPr lang="zh-CN" altLang="en-US" sz="2800" dirty="0"/>
              <a:t>逃不出我的手掌心</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图片 3">
            <a:extLst>
              <a:ext uri="{FF2B5EF4-FFF2-40B4-BE49-F238E27FC236}">
                <a16:creationId xmlns="" xmlns:a16="http://schemas.microsoft.com/office/drawing/2014/main" id="{E788F3F0-0DF1-2145-8435-22B6CB35A1D8}"/>
              </a:ext>
            </a:extLst>
          </p:cNvPr>
          <p:cNvPicPr>
            <a:picLocks noChangeAspect="1"/>
          </p:cNvPicPr>
          <p:nvPr/>
        </p:nvPicPr>
        <p:blipFill>
          <a:blip r:embed="rId4"/>
          <a:stretch>
            <a:fillRect/>
          </a:stretch>
        </p:blipFill>
        <p:spPr>
          <a:xfrm>
            <a:off x="746429" y="1651287"/>
            <a:ext cx="1864056" cy="1864056"/>
          </a:xfrm>
          <a:prstGeom prst="rect">
            <a:avLst/>
          </a:prstGeom>
        </p:spPr>
      </p:pic>
      <p:pic>
        <p:nvPicPr>
          <p:cNvPr id="5" name="图片 4">
            <a:extLst>
              <a:ext uri="{FF2B5EF4-FFF2-40B4-BE49-F238E27FC236}">
                <a16:creationId xmlns="" xmlns:a16="http://schemas.microsoft.com/office/drawing/2014/main" id="{A2F31C62-4D50-BD46-A425-20391C3CCE53}"/>
              </a:ext>
            </a:extLst>
          </p:cNvPr>
          <p:cNvPicPr>
            <a:picLocks noChangeAspect="1"/>
          </p:cNvPicPr>
          <p:nvPr/>
        </p:nvPicPr>
        <p:blipFill rotWithShape="1">
          <a:blip r:embed="rId5"/>
          <a:srcRect l="21826" t="4363" r="22609" b="12305"/>
          <a:stretch/>
        </p:blipFill>
        <p:spPr>
          <a:xfrm>
            <a:off x="3372657" y="1745286"/>
            <a:ext cx="1444487" cy="1676058"/>
          </a:xfrm>
          <a:prstGeom prst="rect">
            <a:avLst/>
          </a:prstGeom>
        </p:spPr>
      </p:pic>
      <p:pic>
        <p:nvPicPr>
          <p:cNvPr id="6" name="图片 5">
            <a:extLst>
              <a:ext uri="{FF2B5EF4-FFF2-40B4-BE49-F238E27FC236}">
                <a16:creationId xmlns="" xmlns:a16="http://schemas.microsoft.com/office/drawing/2014/main" id="{DF9C86C4-1EAA-2D48-95CC-6925B7EF5530}"/>
              </a:ext>
            </a:extLst>
          </p:cNvPr>
          <p:cNvPicPr>
            <a:picLocks noChangeAspect="1"/>
          </p:cNvPicPr>
          <p:nvPr/>
        </p:nvPicPr>
        <p:blipFill rotWithShape="1">
          <a:blip r:embed="rId6"/>
          <a:srcRect l="16243" t="18182" r="19507" b="4812"/>
          <a:stretch/>
        </p:blipFill>
        <p:spPr>
          <a:xfrm>
            <a:off x="5579316" y="1500028"/>
            <a:ext cx="2040837" cy="2166574"/>
          </a:xfrm>
          <a:prstGeom prst="rect">
            <a:avLst/>
          </a:prstGeom>
        </p:spPr>
      </p:pic>
      <p:pic>
        <p:nvPicPr>
          <p:cNvPr id="8" name="图片 7">
            <a:extLst>
              <a:ext uri="{FF2B5EF4-FFF2-40B4-BE49-F238E27FC236}">
                <a16:creationId xmlns="" xmlns:a16="http://schemas.microsoft.com/office/drawing/2014/main" id="{357ADDB0-EF74-C24A-9C62-AD2BEB543991}"/>
              </a:ext>
            </a:extLst>
          </p:cNvPr>
          <p:cNvPicPr>
            <a:picLocks noChangeAspect="1"/>
          </p:cNvPicPr>
          <p:nvPr/>
        </p:nvPicPr>
        <p:blipFill rotWithShape="1">
          <a:blip r:embed="rId7"/>
          <a:srcRect l="7847" t="6763" r="6892" b="40521"/>
          <a:stretch/>
        </p:blipFill>
        <p:spPr>
          <a:xfrm>
            <a:off x="9801612" y="1517281"/>
            <a:ext cx="2314360" cy="2149321"/>
          </a:xfrm>
          <a:prstGeom prst="rect">
            <a:avLst/>
          </a:prstGeom>
        </p:spPr>
      </p:pic>
      <p:pic>
        <p:nvPicPr>
          <p:cNvPr id="10" name="图片 9">
            <a:extLst>
              <a:ext uri="{FF2B5EF4-FFF2-40B4-BE49-F238E27FC236}">
                <a16:creationId xmlns="" xmlns:a16="http://schemas.microsoft.com/office/drawing/2014/main" id="{93AB3C59-BBB8-3F49-B39B-894CD7CEEC1F}"/>
              </a:ext>
            </a:extLst>
          </p:cNvPr>
          <p:cNvPicPr>
            <a:picLocks noChangeAspect="1"/>
          </p:cNvPicPr>
          <p:nvPr/>
        </p:nvPicPr>
        <p:blipFill rotWithShape="1">
          <a:blip r:embed="rId8"/>
          <a:srcRect t="13121"/>
          <a:stretch/>
        </p:blipFill>
        <p:spPr>
          <a:xfrm>
            <a:off x="8450858" y="1568572"/>
            <a:ext cx="1913151" cy="2202330"/>
          </a:xfrm>
          <a:prstGeom prst="rect">
            <a:avLst/>
          </a:prstGeom>
        </p:spPr>
      </p:pic>
      <p:sp>
        <p:nvSpPr>
          <p:cNvPr id="11" name="内容占位符 2">
            <a:extLst>
              <a:ext uri="{FF2B5EF4-FFF2-40B4-BE49-F238E27FC236}">
                <a16:creationId xmlns="" xmlns:a16="http://schemas.microsoft.com/office/drawing/2014/main" id="{BD604B3F-BCC4-A748-9320-3DD1439AC859}"/>
              </a:ext>
            </a:extLst>
          </p:cNvPr>
          <p:cNvSpPr txBox="1">
            <a:spLocks/>
          </p:cNvSpPr>
          <p:nvPr/>
        </p:nvSpPr>
        <p:spPr>
          <a:xfrm>
            <a:off x="2855043" y="41515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2.</a:t>
            </a:r>
            <a:r>
              <a:rPr lang="zh-CN" altLang="en-US" sz="2800" dirty="0"/>
              <a:t>寄希望于我</a:t>
            </a:r>
          </a:p>
        </p:txBody>
      </p:sp>
      <p:sp>
        <p:nvSpPr>
          <p:cNvPr id="12" name="内容占位符 2">
            <a:extLst>
              <a:ext uri="{FF2B5EF4-FFF2-40B4-BE49-F238E27FC236}">
                <a16:creationId xmlns="" xmlns:a16="http://schemas.microsoft.com/office/drawing/2014/main" id="{8D906447-6A11-C243-BF6B-060CD46AB1D4}"/>
              </a:ext>
            </a:extLst>
          </p:cNvPr>
          <p:cNvSpPr txBox="1">
            <a:spLocks/>
          </p:cNvSpPr>
          <p:nvPr/>
        </p:nvSpPr>
        <p:spPr>
          <a:xfrm>
            <a:off x="5359877" y="4606165"/>
            <a:ext cx="2479714"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3.</a:t>
            </a:r>
            <a:r>
              <a:rPr lang="zh-CN" altLang="en-US" sz="2800" dirty="0"/>
              <a:t>没我什么事</a:t>
            </a:r>
          </a:p>
        </p:txBody>
      </p:sp>
      <p:sp>
        <p:nvSpPr>
          <p:cNvPr id="13" name="内容占位符 2">
            <a:extLst>
              <a:ext uri="{FF2B5EF4-FFF2-40B4-BE49-F238E27FC236}">
                <a16:creationId xmlns="" xmlns:a16="http://schemas.microsoft.com/office/drawing/2014/main" id="{564F63C3-76C4-B74C-80CE-666681D15013}"/>
              </a:ext>
            </a:extLst>
          </p:cNvPr>
          <p:cNvSpPr txBox="1">
            <a:spLocks/>
          </p:cNvSpPr>
          <p:nvPr/>
        </p:nvSpPr>
        <p:spPr>
          <a:xfrm>
            <a:off x="7280740" y="5234851"/>
            <a:ext cx="4835232" cy="762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800" dirty="0"/>
              <a:t>4.</a:t>
            </a:r>
            <a:r>
              <a:rPr lang="zh-CN" altLang="en-US" sz="2800" dirty="0"/>
              <a:t>竟敢挑拨离间我们母子关系</a:t>
            </a:r>
          </a:p>
        </p:txBody>
      </p:sp>
    </p:spTree>
    <p:custDataLst>
      <p:tags r:id="rId1"/>
    </p:custDataLst>
    <p:extLst>
      <p:ext uri="{BB962C8B-B14F-4D97-AF65-F5344CB8AC3E}">
        <p14:creationId xmlns:p14="http://schemas.microsoft.com/office/powerpoint/2010/main" val="16759398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0632" y="2195408"/>
            <a:ext cx="5734878" cy="2247735"/>
          </a:xfrm>
        </p:spPr>
        <p:txBody>
          <a:bodyPr>
            <a:normAutofit fontScale="90000"/>
          </a:bodyPr>
          <a:lstStyle/>
          <a:p>
            <a:pPr>
              <a:lnSpc>
                <a:spcPct val="200000"/>
              </a:lnSpc>
            </a:pPr>
            <a:r>
              <a:rPr lang="zh-CN" altLang="en-US" dirty="0">
                <a:sym typeface="+mn-ea"/>
              </a:rPr>
              <a:t>跟洋务运动不同：</a:t>
            </a:r>
            <a:br>
              <a:rPr lang="zh-CN" altLang="en-US" dirty="0">
                <a:sym typeface="+mn-ea"/>
              </a:rPr>
            </a:br>
            <a:r>
              <a:rPr lang="en-US" altLang="zh-CN" sz="3600" dirty="0">
                <a:sym typeface="+mn-ea"/>
              </a:rPr>
              <a:t>1</a:t>
            </a:r>
            <a:r>
              <a:rPr lang="zh-CN" altLang="en-US" sz="3600" dirty="0">
                <a:sym typeface="+mn-ea"/>
              </a:rPr>
              <a:t>、确实想要从政治上改变</a:t>
            </a:r>
            <a:br>
              <a:rPr lang="zh-CN" altLang="en-US" sz="3600" dirty="0">
                <a:sym typeface="+mn-ea"/>
              </a:rPr>
            </a:br>
            <a:r>
              <a:rPr lang="en-US" altLang="zh-CN" sz="3600" dirty="0">
                <a:sym typeface="+mn-ea"/>
              </a:rPr>
              <a:t>2</a:t>
            </a:r>
            <a:r>
              <a:rPr lang="zh-CN" altLang="en-US" sz="3600" dirty="0">
                <a:sym typeface="+mn-ea"/>
              </a:rPr>
              <a:t>、确实学习和传播了新思想</a:t>
            </a:r>
          </a:p>
        </p:txBody>
      </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pic>
        <p:nvPicPr>
          <p:cNvPr id="4" name="内容占位符 3">
            <a:extLst>
              <a:ext uri="{FF2B5EF4-FFF2-40B4-BE49-F238E27FC236}">
                <a16:creationId xmlns="" xmlns:a16="http://schemas.microsoft.com/office/drawing/2014/main" id="{20001ECA-BF2A-CB4B-B1AC-12D689D6D89A}"/>
              </a:ext>
            </a:extLst>
          </p:cNvPr>
          <p:cNvPicPr>
            <a:picLocks noGrp="1" noChangeAspect="1"/>
          </p:cNvPicPr>
          <p:nvPr>
            <p:ph idx="1"/>
          </p:nvPr>
        </p:nvPicPr>
        <p:blipFill>
          <a:blip r:embed="rId3"/>
          <a:srcRect l="12580" r="10928"/>
          <a:stretch>
            <a:fillRect/>
          </a:stretch>
        </p:blipFill>
        <p:spPr>
          <a:xfrm>
            <a:off x="993149" y="3517566"/>
            <a:ext cx="1406578" cy="1828855"/>
          </a:xfrm>
          <a:prstGeom prst="ellipse">
            <a:avLst/>
          </a:prstGeom>
        </p:spPr>
      </p:pic>
      <p:pic>
        <p:nvPicPr>
          <p:cNvPr id="6" name="图片 5" descr="bki-20130620164444-1802326628[1]">
            <a:extLst>
              <a:ext uri="{FF2B5EF4-FFF2-40B4-BE49-F238E27FC236}">
                <a16:creationId xmlns="" xmlns:a16="http://schemas.microsoft.com/office/drawing/2014/main" id="{F849A6B7-D9EE-CC47-935B-9EFE07058A39}"/>
              </a:ext>
            </a:extLst>
          </p:cNvPr>
          <p:cNvPicPr>
            <a:picLocks noChangeAspect="1"/>
          </p:cNvPicPr>
          <p:nvPr/>
        </p:nvPicPr>
        <p:blipFill>
          <a:blip r:embed="rId4"/>
          <a:stretch>
            <a:fillRect/>
          </a:stretch>
        </p:blipFill>
        <p:spPr>
          <a:xfrm>
            <a:off x="2334897" y="3517566"/>
            <a:ext cx="1363987" cy="1851155"/>
          </a:xfrm>
          <a:prstGeom prst="ellipse">
            <a:avLst/>
          </a:prstGeom>
        </p:spPr>
      </p:pic>
      <p:pic>
        <p:nvPicPr>
          <p:cNvPr id="7" name="图片 6" descr="u=3131474412,4111093482&amp;fm=214&amp;gp=0[1]">
            <a:extLst>
              <a:ext uri="{FF2B5EF4-FFF2-40B4-BE49-F238E27FC236}">
                <a16:creationId xmlns="" xmlns:a16="http://schemas.microsoft.com/office/drawing/2014/main" id="{2EFADED4-6D89-0342-8B15-CE0C8E8912BC}"/>
              </a:ext>
            </a:extLst>
          </p:cNvPr>
          <p:cNvPicPr>
            <a:picLocks noChangeAspect="1"/>
          </p:cNvPicPr>
          <p:nvPr/>
        </p:nvPicPr>
        <p:blipFill>
          <a:blip r:embed="rId5"/>
          <a:srcRect t="1675" b="5290"/>
          <a:stretch>
            <a:fillRect/>
          </a:stretch>
        </p:blipFill>
        <p:spPr>
          <a:xfrm>
            <a:off x="1700651" y="1918429"/>
            <a:ext cx="1398152" cy="1847755"/>
          </a:xfrm>
          <a:prstGeom prst="ellipse">
            <a:avLst/>
          </a:prstGeom>
        </p:spPr>
      </p:pic>
      <p:sp>
        <p:nvSpPr>
          <p:cNvPr id="8" name="标题 1">
            <a:extLst>
              <a:ext uri="{FF2B5EF4-FFF2-40B4-BE49-F238E27FC236}">
                <a16:creationId xmlns="" xmlns:a16="http://schemas.microsoft.com/office/drawing/2014/main" id="{657BD328-8ECB-FA4D-86BB-3B84D784AFB1}"/>
              </a:ext>
            </a:extLst>
          </p:cNvPr>
          <p:cNvSpPr txBox="1">
            <a:spLocks/>
          </p:cNvSpPr>
          <p:nvPr/>
        </p:nvSpPr>
        <p:spPr>
          <a:xfrm>
            <a:off x="1043288" y="780724"/>
            <a:ext cx="5311191" cy="970390"/>
          </a:xfrm>
          <a:prstGeom prst="rect">
            <a:avLst/>
          </a:prstGeom>
        </p:spPr>
        <p:txBody>
          <a:bodyPr vert="horz" lIns="91440" tIns="45720" rIns="91440" bIns="45720" rtlCol="0" anchor="ctr" anchorCtr="0">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pPr>
              <a:lnSpc>
                <a:spcPct val="200000"/>
              </a:lnSpc>
            </a:pPr>
            <a:r>
              <a:rPr lang="zh-CN" altLang="en-US" dirty="0">
                <a:sym typeface="+mn-ea"/>
              </a:rPr>
              <a:t>我们不一样～</a:t>
            </a:r>
            <a:endParaRPr lang="zh-CN" altLang="en-US" sz="3600" dirty="0">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戊戌变法</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0804" y="1812290"/>
            <a:ext cx="5675542" cy="3564189"/>
            <a:chOff x="790" y="2622"/>
            <a:chExt cx="14689" cy="6269"/>
          </a:xfrm>
        </p:grpSpPr>
        <p:sp>
          <p:nvSpPr>
            <p:cNvPr id="2" name="圆角矩形 1"/>
            <p:cNvSpPr/>
            <p:nvPr/>
          </p:nvSpPr>
          <p:spPr>
            <a:xfrm>
              <a:off x="790" y="5182"/>
              <a:ext cx="669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戊戌变法</a:t>
              </a:r>
            </a:p>
          </p:txBody>
        </p:sp>
      </p:grp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ustDataLst>
      <p:tags r:id="rId2"/>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6054090" y="1197610"/>
            <a:ext cx="5454650" cy="4903470"/>
          </a:xfrm>
        </p:spPr>
        <p:txBody>
          <a:bodyPr>
            <a:noAutofit/>
          </a:bodyPr>
          <a:lstStyle/>
          <a:p>
            <a:pPr marL="0" indent="0" algn="l">
              <a:lnSpc>
                <a:spcPct val="150000"/>
              </a:lnSpc>
              <a:buNone/>
            </a:pPr>
            <a:r>
              <a:rPr lang="zh-CN" altLang="en-US" sz="2400">
                <a:sym typeface="+mn-ea"/>
              </a:rPr>
              <a:t>时间：18</a:t>
            </a:r>
            <a:r>
              <a:rPr lang="en-US" altLang="zh-CN" sz="2400">
                <a:sym typeface="+mn-ea"/>
              </a:rPr>
              <a:t>98</a:t>
            </a:r>
            <a:r>
              <a:rPr lang="zh-CN" altLang="en-US" sz="2400">
                <a:sym typeface="+mn-ea"/>
              </a:rPr>
              <a:t>年 - 189</a:t>
            </a:r>
            <a:r>
              <a:rPr lang="en-US" altLang="zh-CN" sz="2400">
                <a:sym typeface="+mn-ea"/>
              </a:rPr>
              <a:t>8</a:t>
            </a:r>
            <a:r>
              <a:rPr lang="zh-CN" altLang="en-US" sz="2400">
                <a:sym typeface="+mn-ea"/>
              </a:rPr>
              <a:t>年</a:t>
            </a:r>
          </a:p>
          <a:p>
            <a:pPr marL="0" indent="0" algn="l">
              <a:lnSpc>
                <a:spcPct val="150000"/>
              </a:lnSpc>
              <a:buNone/>
            </a:pPr>
            <a:r>
              <a:rPr lang="zh-CN" altLang="en-US" sz="2400">
                <a:sym typeface="+mn-ea"/>
              </a:rPr>
              <a:t>结果：失败</a:t>
            </a:r>
            <a:r>
              <a:rPr lang="en-US" altLang="zh-CN" sz="2400">
                <a:sym typeface="+mn-ea"/>
              </a:rPr>
              <a:t>—— </a:t>
            </a:r>
            <a:r>
              <a:rPr lang="zh-CN" altLang="en-US" sz="2400">
                <a:sym typeface="+mn-ea"/>
              </a:rPr>
              <a:t>改良之路彻底告终</a:t>
            </a:r>
            <a:endParaRPr lang="en-US" altLang="zh-CN" sz="2400"/>
          </a:p>
          <a:p>
            <a:pPr marL="0" indent="0" algn="l">
              <a:lnSpc>
                <a:spcPct val="150000"/>
              </a:lnSpc>
              <a:buNone/>
            </a:pPr>
            <a:r>
              <a:rPr lang="en-US" altLang="zh-CN" sz="2400">
                <a:sym typeface="+mn-ea"/>
              </a:rPr>
              <a:t>原因：</a:t>
            </a:r>
            <a:endParaRPr lang="en-US" altLang="zh-CN" sz="2400"/>
          </a:p>
          <a:p>
            <a:pPr marL="0" indent="0" algn="l">
              <a:lnSpc>
                <a:spcPct val="150000"/>
              </a:lnSpc>
              <a:buNone/>
            </a:pPr>
            <a:r>
              <a:rPr lang="en-US" altLang="zh-CN" sz="2400">
                <a:sym typeface="+mn-ea"/>
              </a:rPr>
              <a:t>1.</a:t>
            </a:r>
            <a:r>
              <a:rPr lang="zh-CN" altLang="en-US" sz="2400">
                <a:sym typeface="+mn-ea"/>
              </a:rPr>
              <a:t>自身的弱点：</a:t>
            </a:r>
            <a:endParaRPr lang="zh-CN" altLang="en-US" sz="2400"/>
          </a:p>
          <a:p>
            <a:pPr marL="0" indent="0" algn="l">
              <a:lnSpc>
                <a:spcPct val="150000"/>
              </a:lnSpc>
              <a:buNone/>
            </a:pPr>
            <a:r>
              <a:rPr lang="zh-CN" altLang="en-US" sz="2400">
                <a:sym typeface="+mn-ea"/>
              </a:rPr>
              <a:t>    不敢彻底否定封建制度；对帝国主义仍抱有幻想；脱离人民群众</a:t>
            </a:r>
            <a:endParaRPr lang="zh-CN" altLang="en-US" sz="2400"/>
          </a:p>
          <a:p>
            <a:pPr marL="0" indent="0" algn="l">
              <a:lnSpc>
                <a:spcPct val="150000"/>
              </a:lnSpc>
              <a:buNone/>
            </a:pPr>
            <a:r>
              <a:rPr lang="en-US" altLang="zh-CN" sz="2400">
                <a:sym typeface="+mn-ea"/>
              </a:rPr>
              <a:t>2.</a:t>
            </a:r>
            <a:r>
              <a:rPr lang="zh-CN" altLang="en-US" sz="2400">
                <a:sym typeface="+mn-ea"/>
              </a:rPr>
              <a:t>守旧势力的反对</a:t>
            </a:r>
            <a:endParaRPr lang="en-US" altLang="zh-CN" sz="2400"/>
          </a:p>
        </p:txBody>
      </p:sp>
      <p:sp>
        <p:nvSpPr>
          <p:cNvPr id="11" name="圆角矩形 10"/>
          <p:cNvSpPr/>
          <p:nvPr/>
        </p:nvSpPr>
        <p:spPr>
          <a:xfrm>
            <a:off x="5626100" y="1056005"/>
            <a:ext cx="6179185" cy="517144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295900" y="504380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7"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grpSp>
        <p:nvGrpSpPr>
          <p:cNvPr id="10" name="组合 9"/>
          <p:cNvGrpSpPr/>
          <p:nvPr/>
        </p:nvGrpSpPr>
        <p:grpSpPr>
          <a:xfrm>
            <a:off x="100965" y="1812290"/>
            <a:ext cx="5194935" cy="3479800"/>
            <a:chOff x="790" y="2622"/>
            <a:chExt cx="14689" cy="6269"/>
          </a:xfrm>
        </p:grpSpPr>
        <p:sp>
          <p:nvSpPr>
            <p:cNvPr id="12" name="圆角矩形 11"/>
            <p:cNvSpPr/>
            <p:nvPr/>
          </p:nvSpPr>
          <p:spPr>
            <a:xfrm>
              <a:off x="790" y="5182"/>
              <a:ext cx="7137" cy="116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13" name="左大括号 12"/>
            <p:cNvSpPr/>
            <p:nvPr/>
          </p:nvSpPr>
          <p:spPr>
            <a:xfrm>
              <a:off x="8040" y="2802"/>
              <a:ext cx="1408"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15" name="圆角矩形 1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16" name="圆角矩形 1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18" name="圆角矩形 17"/>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19" name="圆角矩形 18"/>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戊戌变法</a:t>
              </a:r>
            </a:p>
          </p:txBody>
        </p:sp>
      </p:grpSp>
    </p:spTree>
    <p:custDataLst>
      <p:tags r:id="rId2"/>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 220"/>
          <p:cNvSpPr/>
          <p:nvPr/>
        </p:nvSpPr>
        <p:spPr>
          <a:xfrm>
            <a:off x="0" y="-9525"/>
            <a:ext cx="3928745"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Ⅳ</a:t>
            </a:r>
            <a:r>
              <a:rPr lang="zh-CN" altLang="en-US" sz="2400" b="1">
                <a:solidFill>
                  <a:schemeClr val="tx1"/>
                </a:solidFill>
                <a:latin typeface="方正启体简体" panose="03000509000000000000" charset="-122"/>
                <a:ea typeface="方正启体简体" panose="03000509000000000000" charset="-122"/>
              </a:rPr>
              <a:t>：戊戌变法</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40510"/>
            <a:ext cx="10515600" cy="4139565"/>
          </a:xfrm>
        </p:spPr>
        <p:txBody>
          <a:bodyPr/>
          <a:lstStyle/>
          <a:p>
            <a:pPr marL="0" indent="0" algn="ctr">
              <a:lnSpc>
                <a:spcPct val="200000"/>
              </a:lnSpc>
              <a:buNone/>
            </a:pPr>
            <a:r>
              <a:rPr lang="zh-CN" altLang="en-US" sz="5400">
                <a:solidFill>
                  <a:schemeClr val="bg1"/>
                </a:solidFill>
              </a:rPr>
              <a:t>我听不下去了！</a:t>
            </a:r>
          </a:p>
          <a:p>
            <a:pPr marL="0" indent="0" algn="ctr">
              <a:lnSpc>
                <a:spcPct val="200000"/>
              </a:lnSpc>
              <a:buNone/>
            </a:pPr>
            <a:r>
              <a:rPr lang="zh-CN" altLang="en-US" sz="5400">
                <a:solidFill>
                  <a:schemeClr val="bg1"/>
                </a:solidFill>
              </a:rPr>
              <a:t>太凄惨了</a:t>
            </a:r>
          </a:p>
        </p:txBody>
      </p:sp>
    </p:spTree>
    <p:custDataLst>
      <p:tags r:id="rId1"/>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
        <p:nvSpPr>
          <p:cNvPr id="21" name="文本框 20"/>
          <p:cNvSpPr txBox="1"/>
          <p:nvPr/>
        </p:nvSpPr>
        <p:spPr>
          <a:xfrm>
            <a:off x="5231765" y="611505"/>
            <a:ext cx="4886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打开大门传播新知识和新思想</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3" name="object 61"/>
          <p:cNvSpPr txBox="1"/>
          <p:nvPr/>
        </p:nvSpPr>
        <p:spPr>
          <a:xfrm>
            <a:off x="6580972" y="390247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390255" y="390271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3"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6">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288540" y="1823085"/>
            <a:ext cx="275653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中国人开始觉醒</a:t>
            </a:r>
          </a:p>
        </p:txBody>
      </p:sp>
      <p:sp>
        <p:nvSpPr>
          <p:cNvPr id="20" name="文本框 19"/>
          <p:cNvSpPr txBox="1"/>
          <p:nvPr/>
        </p:nvSpPr>
        <p:spPr>
          <a:xfrm>
            <a:off x="3915410" y="1217295"/>
            <a:ext cx="387604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即使失败也没停止反抗</a:t>
            </a:r>
          </a:p>
        </p:txBody>
      </p:sp>
      <p:sp>
        <p:nvSpPr>
          <p:cNvPr id="21" name="文本框 20"/>
          <p:cNvSpPr txBox="1"/>
          <p:nvPr/>
        </p:nvSpPr>
        <p:spPr>
          <a:xfrm>
            <a:off x="5231765" y="611505"/>
            <a:ext cx="4886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打开大门传播新知识和新思想</a:t>
            </a:r>
          </a:p>
        </p:txBody>
      </p:sp>
      <p:sp>
        <p:nvSpPr>
          <p:cNvPr id="25" name="文本框 24"/>
          <p:cNvSpPr txBox="1"/>
          <p:nvPr/>
        </p:nvSpPr>
        <p:spPr>
          <a:xfrm>
            <a:off x="7790815" y="21590"/>
            <a:ext cx="440436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思想启蒙，后人开始革命</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37895" y="1386840"/>
            <a:ext cx="10515600" cy="3072130"/>
          </a:xfrm>
        </p:spPr>
        <p:txBody>
          <a:bodyPr>
            <a:normAutofit/>
          </a:bodyPr>
          <a:lstStyle/>
          <a:p>
            <a:pPr algn="ctr">
              <a:lnSpc>
                <a:spcPct val="200000"/>
              </a:lnSpc>
            </a:pPr>
            <a:r>
              <a:rPr lang="zh-CN" altLang="en-US" sz="6600">
                <a:solidFill>
                  <a:schemeClr val="bg1"/>
                </a:solidFill>
              </a:rPr>
              <a:t>读史使人明智</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pic>
        <p:nvPicPr>
          <p:cNvPr id="18" name="图片 17" descr="timg0FYPJDVO"/>
          <p:cNvPicPr>
            <a:picLocks noChangeAspect="1"/>
          </p:cNvPicPr>
          <p:nvPr/>
        </p:nvPicPr>
        <p:blipFill>
          <a:blip r:embed="rId4">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0" name="图片 19" descr="timg0FYPJDVO"/>
          <p:cNvPicPr>
            <a:picLocks noChangeAspect="1"/>
          </p:cNvPicPr>
          <p:nvPr/>
        </p:nvPicPr>
        <p:blipFill>
          <a:blip r:embed="rId4"/>
          <a:srcRect r="82348" b="25"/>
          <a:stretch>
            <a:fillRect/>
          </a:stretch>
        </p:blipFill>
        <p:spPr>
          <a:xfrm flipH="1">
            <a:off x="10804525" y="1538605"/>
            <a:ext cx="958215" cy="2956560"/>
          </a:xfrm>
          <a:prstGeom prst="rect">
            <a:avLst/>
          </a:prstGeom>
        </p:spPr>
      </p:pic>
      <p:sp>
        <p:nvSpPr>
          <p:cNvPr id="25" name="object 61">
            <a:extLst>
              <a:ext uri="{FF2B5EF4-FFF2-40B4-BE49-F238E27FC236}">
                <a16:creationId xmlns="" xmlns:a16="http://schemas.microsoft.com/office/drawing/2014/main" id="{4869E0CE-5DCC-7E42-B761-E6252426FA69}"/>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pic>
        <p:nvPicPr>
          <p:cNvPr id="18" name="图片 17" descr="timg0FYPJDVO"/>
          <p:cNvPicPr>
            <a:picLocks noChangeAspect="1"/>
          </p:cNvPicPr>
          <p:nvPr/>
        </p:nvPicPr>
        <p:blipFill>
          <a:blip r:embed="rId4">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1" name="图片 20" descr="timg0FYPJDVO"/>
          <p:cNvPicPr>
            <a:picLocks noChangeAspect="1"/>
          </p:cNvPicPr>
          <p:nvPr/>
        </p:nvPicPr>
        <p:blipFill>
          <a:blip r:embed="rId4"/>
          <a:srcRect r="82348" b="25"/>
          <a:stretch>
            <a:fillRect/>
          </a:stretch>
        </p:blipFill>
        <p:spPr>
          <a:xfrm flipH="1">
            <a:off x="10804525" y="1538605"/>
            <a:ext cx="958215" cy="2956560"/>
          </a:xfrm>
          <a:prstGeom prst="rect">
            <a:avLst/>
          </a:prstGeom>
        </p:spPr>
      </p:pic>
      <p:sp>
        <p:nvSpPr>
          <p:cNvPr id="25" name="object 61">
            <a:extLst>
              <a:ext uri="{FF2B5EF4-FFF2-40B4-BE49-F238E27FC236}">
                <a16:creationId xmlns="" xmlns:a16="http://schemas.microsoft.com/office/drawing/2014/main" id="{C1A16EE4-CA80-5D4C-A756-0F71CA6C2448}"/>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3" name="object 61"/>
          <p:cNvSpPr txBox="1"/>
          <p:nvPr/>
        </p:nvSpPr>
        <p:spPr>
          <a:xfrm>
            <a:off x="6775282" y="396279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28</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想要改变现状</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sp>
        <p:nvSpPr>
          <p:cNvPr id="21" name="文本框 20"/>
          <p:cNvSpPr txBox="1"/>
          <p:nvPr/>
        </p:nvSpPr>
        <p:spPr>
          <a:xfrm>
            <a:off x="5832075" y="471569"/>
            <a:ext cx="3580158"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了解接触到新的思想</a:t>
            </a:r>
          </a:p>
        </p:txBody>
      </p:sp>
      <p:pic>
        <p:nvPicPr>
          <p:cNvPr id="18" name="图片 17" descr="timg0FYPJDVO"/>
          <p:cNvPicPr>
            <a:picLocks noChangeAspect="1"/>
          </p:cNvPicPr>
          <p:nvPr/>
        </p:nvPicPr>
        <p:blipFill>
          <a:blip r:embed="rId5">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5" name="图片 24" descr="timg0FYPJDVO"/>
          <p:cNvPicPr>
            <a:picLocks noChangeAspect="1"/>
          </p:cNvPicPr>
          <p:nvPr/>
        </p:nvPicPr>
        <p:blipFill>
          <a:blip r:embed="rId5"/>
          <a:srcRect r="82348" b="25"/>
          <a:stretch>
            <a:fillRect/>
          </a:stretch>
        </p:blipFill>
        <p:spPr>
          <a:xfrm flipH="1">
            <a:off x="10804525" y="1538605"/>
            <a:ext cx="958215" cy="2956560"/>
          </a:xfrm>
          <a:prstGeom prst="rect">
            <a:avLst/>
          </a:prstGeom>
        </p:spPr>
      </p:pic>
      <p:sp>
        <p:nvSpPr>
          <p:cNvPr id="26" name="object 61">
            <a:extLst>
              <a:ext uri="{FF2B5EF4-FFF2-40B4-BE49-F238E27FC236}">
                <a16:creationId xmlns="" xmlns:a16="http://schemas.microsoft.com/office/drawing/2014/main" id="{C73C525C-C711-3940-A891-C6A18E5FB380}"/>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2" cstate="print"/>
            <a:stretch>
              <a:fillRect/>
            </a:stretch>
          </a:blipFill>
        </p:spPr>
        <p:txBody>
          <a:bodyPr wrap="square" lIns="0" tIns="0" rIns="0" bIns="0" rtlCol="0"/>
          <a:lstStyle/>
          <a:p>
            <a:endParaRP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5" name="object 61"/>
          <p:cNvSpPr txBox="1"/>
          <p:nvPr/>
        </p:nvSpPr>
        <p:spPr>
          <a:xfrm>
            <a:off x="4303395" y="3881120"/>
            <a:ext cx="2443480" cy="1097915"/>
          </a:xfrm>
          <a:prstGeom prst="rect">
            <a:avLst/>
          </a:prstGeom>
        </p:spPr>
        <p:txBody>
          <a:bodyPr vert="horz" wrap="square" lIns="0" tIns="209550" rIns="0" bIns="0" rtlCol="0">
            <a:spAutoFit/>
          </a:bodyPr>
          <a:lstStyle/>
          <a:p>
            <a:pPr algn="ctr">
              <a:lnSpc>
                <a:spcPct val="100000"/>
              </a:lnSpc>
              <a:spcBef>
                <a:spcPts val="1650"/>
              </a:spcBef>
            </a:pPr>
            <a:r>
              <a:rPr lang="en-US" sz="2400" spc="-150" dirty="0">
                <a:latin typeface="黑体" panose="02010609060101010101" pitchFamily="49" charset="-122"/>
                <a:ea typeface="黑体" panose="02010609060101010101" pitchFamily="49" charset="-122"/>
                <a:cs typeface="黑体" panose="02010609060101010101" pitchFamily="49" charset="-122"/>
              </a:rPr>
              <a:t>25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p>
          <a:p>
            <a:pPr algn="ctr">
              <a:lnSpc>
                <a:spcPct val="100000"/>
              </a:lnSpc>
              <a:spcBef>
                <a:spcPts val="1650"/>
              </a:spcBef>
            </a:pPr>
            <a:r>
              <a:rPr lang="zh-CN" sz="2000" dirty="0">
                <a:latin typeface="黑体" panose="02010609060101010101" pitchFamily="49" charset="-122"/>
                <a:ea typeface="黑体" panose="02010609060101010101" pitchFamily="49" charset="-122"/>
                <a:cs typeface="黑体" panose="02010609060101010101" pitchFamily="49" charset="-122"/>
              </a:rPr>
              <a:t>成人的世界没有容易</a:t>
            </a:r>
          </a:p>
        </p:txBody>
      </p:sp>
      <p:sp>
        <p:nvSpPr>
          <p:cNvPr id="14" name="object 60"/>
          <p:cNvSpPr/>
          <p:nvPr/>
        </p:nvSpPr>
        <p:spPr>
          <a:xfrm>
            <a:off x="5482121" y="3813257"/>
            <a:ext cx="88264" cy="193039"/>
          </a:xfrm>
          <a:prstGeom prst="rect">
            <a:avLst/>
          </a:prstGeom>
          <a:blipFill>
            <a:blip r:embed="rId2" cstate="print"/>
            <a:stretch>
              <a:fillRect/>
            </a:stretch>
          </a:blipFill>
        </p:spPr>
        <p:txBody>
          <a:bodyPr wrap="square" lIns="0" tIns="0" rIns="0" bIns="0" rtlCol="0"/>
          <a:lstStyle/>
          <a:p>
            <a:endParaRPr/>
          </a:p>
        </p:txBody>
      </p:sp>
      <p:sp>
        <p:nvSpPr>
          <p:cNvPr id="15" name="object 62"/>
          <p:cNvSpPr/>
          <p:nvPr/>
        </p:nvSpPr>
        <p:spPr>
          <a:xfrm>
            <a:off x="748459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3"/>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3"/>
          <a:srcRect t="22408" b="22456"/>
          <a:stretch>
            <a:fillRect/>
          </a:stretch>
        </p:blipFill>
        <p:spPr>
          <a:xfrm>
            <a:off x="4860925" y="891540"/>
            <a:ext cx="1329055" cy="732790"/>
          </a:xfrm>
          <a:prstGeom prst="rect">
            <a:avLst/>
          </a:prstGeom>
        </p:spPr>
      </p:pic>
      <p:sp>
        <p:nvSpPr>
          <p:cNvPr id="3" name="object 61"/>
          <p:cNvSpPr txBox="1"/>
          <p:nvPr/>
        </p:nvSpPr>
        <p:spPr>
          <a:xfrm>
            <a:off x="6775282" y="396279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28</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想要改变现状</a:t>
            </a:r>
          </a:p>
        </p:txBody>
      </p:sp>
      <p:sp>
        <p:nvSpPr>
          <p:cNvPr id="4" name="object 62"/>
          <p:cNvSpPr/>
          <p:nvPr/>
        </p:nvSpPr>
        <p:spPr>
          <a:xfrm>
            <a:off x="5524983"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7440461" y="3902792"/>
            <a:ext cx="88264" cy="193039"/>
          </a:xfrm>
          <a:prstGeom prst="rect">
            <a:avLst/>
          </a:prstGeom>
          <a:blipFill>
            <a:blip r:embed="rId2"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6189980" y="543560"/>
            <a:ext cx="2200275" cy="1664335"/>
          </a:xfrm>
          <a:prstGeom prst="rect">
            <a:avLst/>
          </a:prstGeom>
        </p:spPr>
      </p:pic>
      <p:sp>
        <p:nvSpPr>
          <p:cNvPr id="17" name="object 61"/>
          <p:cNvSpPr txBox="1"/>
          <p:nvPr/>
        </p:nvSpPr>
        <p:spPr>
          <a:xfrm>
            <a:off x="8637905" y="3963035"/>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30</a:t>
            </a:r>
            <a:r>
              <a:rPr lang="zh-CN" altLang="en-US" sz="2400" b="1"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决心改变，为时未晚</a:t>
            </a:r>
          </a:p>
        </p:txBody>
      </p:sp>
      <p:sp>
        <p:nvSpPr>
          <p:cNvPr id="22" name="object 62"/>
          <p:cNvSpPr/>
          <p:nvPr/>
        </p:nvSpPr>
        <p:spPr>
          <a:xfrm>
            <a:off x="9581363" y="163852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3904062"/>
            <a:ext cx="88264" cy="193039"/>
          </a:xfrm>
          <a:prstGeom prst="rect">
            <a:avLst/>
          </a:prstGeom>
          <a:blipFill>
            <a:blip r:embed="rId2" cstate="print"/>
            <a:stretch>
              <a:fillRect/>
            </a:stretch>
          </a:blipFill>
        </p:spPr>
        <p:txBody>
          <a:bodyPr wrap="square" lIns="0" tIns="0" rIns="0" bIns="0" rtlCol="0"/>
          <a:lstStyle/>
          <a:p>
            <a:endParaRPr/>
          </a:p>
        </p:txBody>
      </p:sp>
      <p:pic>
        <p:nvPicPr>
          <p:cNvPr id="24" name="图片 23"/>
          <p:cNvPicPr>
            <a:picLocks noChangeAspect="1"/>
          </p:cNvPicPr>
          <p:nvPr/>
        </p:nvPicPr>
        <p:blipFill>
          <a:blip r:embed="rId4">
            <a:clrChange>
              <a:clrFrom>
                <a:srgbClr val="FEFEFE">
                  <a:alpha val="100000"/>
                </a:srgbClr>
              </a:clrFrom>
              <a:clrTo>
                <a:srgbClr val="FEFEFE">
                  <a:alpha val="100000"/>
                  <a:alpha val="0"/>
                </a:srgbClr>
              </a:clrTo>
            </a:clrChange>
          </a:blip>
          <a:srcRect b="24361"/>
          <a:stretch>
            <a:fillRect/>
          </a:stretch>
        </p:blipFill>
        <p:spPr>
          <a:xfrm>
            <a:off x="8286750" y="544830"/>
            <a:ext cx="2200275" cy="1664335"/>
          </a:xfrm>
          <a:prstGeom prst="rect">
            <a:avLst/>
          </a:prstGeom>
        </p:spPr>
      </p:pic>
      <p:sp>
        <p:nvSpPr>
          <p:cNvPr id="19" name="文本框 18"/>
          <p:cNvSpPr txBox="1"/>
          <p:nvPr/>
        </p:nvSpPr>
        <p:spPr>
          <a:xfrm>
            <a:off x="2061845" y="1823085"/>
            <a:ext cx="2799080"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第一次面试被拒</a:t>
            </a:r>
          </a:p>
        </p:txBody>
      </p:sp>
      <p:sp>
        <p:nvSpPr>
          <p:cNvPr id="20" name="文本框 19"/>
          <p:cNvSpPr txBox="1"/>
          <p:nvPr/>
        </p:nvSpPr>
        <p:spPr>
          <a:xfrm>
            <a:off x="3667125" y="1217295"/>
            <a:ext cx="4124325" cy="521970"/>
          </a:xfrm>
          <a:prstGeom prst="rect">
            <a:avLst/>
          </a:prstGeom>
          <a:solidFill>
            <a:schemeClr val="bg1">
              <a:lumMod val="95000"/>
            </a:schemeClr>
          </a:solidFill>
        </p:spPr>
        <p:txBody>
          <a:bodyPr wrap="square" rtlCol="0">
            <a:spAutoFit/>
          </a:bodyPr>
          <a:lstStyle/>
          <a:p>
            <a:r>
              <a:rPr lang="zh-CN" altLang="en-US" sz="2800">
                <a:latin typeface="方正启体简体" panose="03000509000000000000" charset="-122"/>
                <a:ea typeface="方正启体简体" panose="03000509000000000000" charset="-122"/>
              </a:rPr>
              <a:t>即使失败也从没停止努力</a:t>
            </a:r>
          </a:p>
        </p:txBody>
      </p:sp>
      <p:sp>
        <p:nvSpPr>
          <p:cNvPr id="21" name="文本框 20"/>
          <p:cNvSpPr txBox="1"/>
          <p:nvPr/>
        </p:nvSpPr>
        <p:spPr>
          <a:xfrm>
            <a:off x="5729287" y="628968"/>
            <a:ext cx="3593806"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了解接触到新的思想</a:t>
            </a:r>
          </a:p>
        </p:txBody>
      </p:sp>
      <p:sp>
        <p:nvSpPr>
          <p:cNvPr id="25" name="文本框 24"/>
          <p:cNvSpPr txBox="1"/>
          <p:nvPr/>
        </p:nvSpPr>
        <p:spPr>
          <a:xfrm>
            <a:off x="7341870" y="102715"/>
            <a:ext cx="4754880" cy="521970"/>
          </a:xfrm>
          <a:prstGeom prst="rect">
            <a:avLst/>
          </a:prstGeom>
          <a:solidFill>
            <a:schemeClr val="bg1">
              <a:lumMod val="95000"/>
            </a:schemeClr>
          </a:solidFill>
        </p:spPr>
        <p:txBody>
          <a:bodyPr wrap="square" rtlCol="0">
            <a:spAutoFit/>
          </a:bodyPr>
          <a:lstStyle/>
          <a:p>
            <a:r>
              <a:rPr lang="zh-CN" altLang="en-US" sz="2800" dirty="0">
                <a:latin typeface="方正启体简体" panose="03000509000000000000" charset="-122"/>
                <a:ea typeface="方正启体简体" panose="03000509000000000000" charset="-122"/>
              </a:rPr>
              <a:t>也许纠结，但还是选择学习</a:t>
            </a:r>
          </a:p>
        </p:txBody>
      </p:sp>
      <p:pic>
        <p:nvPicPr>
          <p:cNvPr id="18" name="图片 17" descr="timg0FYPJDVO"/>
          <p:cNvPicPr>
            <a:picLocks noChangeAspect="1"/>
          </p:cNvPicPr>
          <p:nvPr/>
        </p:nvPicPr>
        <p:blipFill>
          <a:blip r:embed="rId5">
            <a:clrChange>
              <a:clrFrom>
                <a:srgbClr val="FFFFFF">
                  <a:alpha val="100000"/>
                </a:srgbClr>
              </a:clrFrom>
              <a:clrTo>
                <a:srgbClr val="FFFFFF">
                  <a:alpha val="100000"/>
                  <a:alpha val="0"/>
                </a:srgbClr>
              </a:clrTo>
            </a:clrChange>
          </a:blip>
          <a:srcRect l="77374" t="35785" b="25"/>
          <a:stretch>
            <a:fillRect/>
          </a:stretch>
        </p:blipFill>
        <p:spPr>
          <a:xfrm>
            <a:off x="838200" y="2207895"/>
            <a:ext cx="1417320" cy="2046605"/>
          </a:xfrm>
          <a:prstGeom prst="rect">
            <a:avLst/>
          </a:prstGeom>
        </p:spPr>
      </p:pic>
      <p:pic>
        <p:nvPicPr>
          <p:cNvPr id="26" name="图片 25" descr="timg0FYPJDVO"/>
          <p:cNvPicPr>
            <a:picLocks noChangeAspect="1"/>
          </p:cNvPicPr>
          <p:nvPr/>
        </p:nvPicPr>
        <p:blipFill>
          <a:blip r:embed="rId5"/>
          <a:srcRect r="82348" b="25"/>
          <a:stretch>
            <a:fillRect/>
          </a:stretch>
        </p:blipFill>
        <p:spPr>
          <a:xfrm flipH="1">
            <a:off x="10652125" y="1493520"/>
            <a:ext cx="958215" cy="2956560"/>
          </a:xfrm>
          <a:prstGeom prst="rect">
            <a:avLst/>
          </a:prstGeom>
        </p:spPr>
      </p:pic>
      <p:sp>
        <p:nvSpPr>
          <p:cNvPr id="27" name="object 61">
            <a:extLst>
              <a:ext uri="{FF2B5EF4-FFF2-40B4-BE49-F238E27FC236}">
                <a16:creationId xmlns="" xmlns:a16="http://schemas.microsoft.com/office/drawing/2014/main" id="{E04529CD-9EA7-8B46-B50E-1A0BF9D81C6A}"/>
              </a:ext>
            </a:extLst>
          </p:cNvPr>
          <p:cNvSpPr txBox="1"/>
          <p:nvPr/>
        </p:nvSpPr>
        <p:spPr>
          <a:xfrm>
            <a:off x="252459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spc="-150" dirty="0">
                <a:latin typeface="黑体" panose="02010609060101010101" pitchFamily="49" charset="-122"/>
                <a:ea typeface="黑体" panose="02010609060101010101" pitchFamily="49" charset="-122"/>
                <a:cs typeface="黑体" panose="02010609060101010101" pitchFamily="49" charset="-122"/>
              </a:rPr>
              <a:t>18</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岁</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高考失利</a:t>
            </a:r>
            <a:endParaRPr lang="zh-CN"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框 4"/>
          <p:cNvSpPr txBox="1"/>
          <p:nvPr/>
        </p:nvSpPr>
        <p:spPr>
          <a:xfrm>
            <a:off x="502920" y="1346062"/>
            <a:ext cx="6249035" cy="1568450"/>
          </a:xfrm>
          <a:prstGeom prst="rect">
            <a:avLst/>
          </a:prstGeom>
          <a:noFill/>
        </p:spPr>
        <p:txBody>
          <a:bodyPr wrap="square" rtlCol="0">
            <a:spAutoFit/>
          </a:bodyPr>
          <a:lstStyle/>
          <a:p>
            <a:r>
              <a:rPr lang="zh-CN" altLang="en-US" sz="3200" dirty="0">
                <a:latin typeface="方正启体简体" panose="03000509000000000000" charset="-122"/>
                <a:ea typeface="方正启体简体" panose="03000509000000000000" charset="-122"/>
              </a:rPr>
              <a:t>恭喜你，</a:t>
            </a:r>
          </a:p>
          <a:p>
            <a:endParaRPr lang="zh-CN" altLang="en-US" sz="3200" dirty="0">
              <a:latin typeface="方正启体简体" panose="03000509000000000000" charset="-122"/>
              <a:ea typeface="方正启体简体" panose="03000509000000000000" charset="-122"/>
            </a:endParaRPr>
          </a:p>
          <a:p>
            <a:r>
              <a:rPr lang="zh-CN" altLang="en-US" sz="3200" dirty="0">
                <a:latin typeface="方正启体简体" panose="03000509000000000000" charset="-122"/>
                <a:ea typeface="方正启体简体" panose="03000509000000000000" charset="-122"/>
              </a:rPr>
              <a:t>离实现自己的梦想更近了一步！</a:t>
            </a:r>
          </a:p>
        </p:txBody>
      </p:sp>
      <p:grpSp>
        <p:nvGrpSpPr>
          <p:cNvPr id="2" name="组合 1"/>
          <p:cNvGrpSpPr/>
          <p:nvPr/>
        </p:nvGrpSpPr>
        <p:grpSpPr>
          <a:xfrm>
            <a:off x="502920" y="161290"/>
            <a:ext cx="6495415" cy="508000"/>
            <a:chOff x="6308" y="200"/>
            <a:chExt cx="10229" cy="800"/>
          </a:xfrm>
        </p:grpSpPr>
        <p:grpSp>
          <p:nvGrpSpPr>
            <p:cNvPr id="3" name="组合 2"/>
            <p:cNvGrpSpPr/>
            <p:nvPr/>
          </p:nvGrpSpPr>
          <p:grpSpPr>
            <a:xfrm>
              <a:off x="6308" y="200"/>
              <a:ext cx="8845" cy="800"/>
              <a:chOff x="6308" y="200"/>
              <a:chExt cx="8845" cy="800"/>
            </a:xfrm>
          </p:grpSpPr>
          <p:sp>
            <p:nvSpPr>
              <p:cNvPr id="8" name="矩形 7"/>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8" y="200"/>
                <a:ext cx="875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5153" y="200"/>
              <a:ext cx="1384"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99%</a:t>
              </a:r>
            </a:p>
          </p:txBody>
        </p:sp>
      </p:grpSp>
      <p:sp>
        <p:nvSpPr>
          <p:cNvPr id="13" name="文本框 12"/>
          <p:cNvSpPr txBox="1"/>
          <p:nvPr/>
        </p:nvSpPr>
        <p:spPr>
          <a:xfrm>
            <a:off x="7848173" y="2707346"/>
            <a:ext cx="3057247" cy="1077218"/>
          </a:xfrm>
          <a:prstGeom prst="rect">
            <a:avLst/>
          </a:prstGeom>
          <a:solidFill>
            <a:srgbClr val="FF0000"/>
          </a:solidFill>
          <a:ln>
            <a:solidFill>
              <a:schemeClr val="tx1"/>
            </a:solidFill>
          </a:ln>
        </p:spPr>
        <p:txBody>
          <a:bodyPr wrap="none" rtlCol="0" anchor="t">
            <a:spAutoFit/>
          </a:bodyPr>
          <a:lstStyle/>
          <a:p>
            <a:pPr algn="l"/>
            <a:r>
              <a:rPr lang="zh-CN" altLang="en-US" sz="3200" dirty="0" smtClean="0">
                <a:latin typeface="Libian SC" panose="02010600040101010101" pitchFamily="2" charset="-122"/>
                <a:ea typeface="Libian SC" panose="02010600040101010101" pitchFamily="2" charset="-122"/>
                <a:sym typeface="+mn-ea"/>
              </a:rPr>
              <a:t>电子版</a:t>
            </a:r>
            <a:r>
              <a:rPr lang="en-US" altLang="zh-CN" sz="3200" dirty="0" smtClean="0">
                <a:latin typeface="Libian SC" panose="02010600040101010101" pitchFamily="2" charset="-122"/>
                <a:ea typeface="Libian SC" panose="02010600040101010101" pitchFamily="2" charset="-122"/>
                <a:sym typeface="+mn-ea"/>
              </a:rPr>
              <a:t>2018</a:t>
            </a:r>
          </a:p>
          <a:p>
            <a:pPr algn="l"/>
            <a:r>
              <a:rPr lang="zh-CN" altLang="en-US" sz="3200" dirty="0" smtClean="0">
                <a:latin typeface="Libian SC" panose="02010600040101010101" pitchFamily="2" charset="-122"/>
                <a:ea typeface="Libian SC" panose="02010600040101010101" pitchFamily="2" charset="-122"/>
                <a:sym typeface="+mn-ea"/>
              </a:rPr>
              <a:t>年</a:t>
            </a:r>
            <a:r>
              <a:rPr lang="zh-CN" altLang="en-US" sz="3200" dirty="0">
                <a:latin typeface="Libian SC" panose="02010600040101010101" pitchFamily="2" charset="-122"/>
                <a:ea typeface="Libian SC" panose="02010600040101010101" pitchFamily="2" charset="-122"/>
                <a:sym typeface="+mn-ea"/>
              </a:rPr>
              <a:t>最新真</a:t>
            </a:r>
            <a:r>
              <a:rPr lang="zh-CN" altLang="en-US" sz="3200" dirty="0" smtClean="0">
                <a:latin typeface="Libian SC" panose="02010600040101010101" pitchFamily="2" charset="-122"/>
                <a:ea typeface="Libian SC" panose="02010600040101010101" pitchFamily="2" charset="-122"/>
                <a:sym typeface="+mn-ea"/>
              </a:rPr>
              <a:t>题解析</a:t>
            </a:r>
            <a:endParaRPr lang="zh-CN" altLang="en-US" sz="3200" dirty="0">
              <a:latin typeface="Libian SC" panose="02010600040101010101" pitchFamily="2" charset="-122"/>
              <a:ea typeface="Libian SC" panose="02010600040101010101" pitchFamily="2" charset="-122"/>
              <a:sym typeface="+mn-ea"/>
            </a:endParaRPr>
          </a:p>
        </p:txBody>
      </p:sp>
    </p:spTree>
    <p:custDataLst>
      <p:tags r:id="rId2"/>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2660" y="777240"/>
            <a:ext cx="5069205" cy="1325880"/>
          </a:xfrm>
        </p:spPr>
        <p:txBody>
          <a:bodyPr/>
          <a:lstStyle/>
          <a:p>
            <a:r>
              <a:rPr lang="zh-CN" altLang="en-US" sz="5400">
                <a:solidFill>
                  <a:schemeClr val="bg1"/>
                </a:solidFill>
              </a:rPr>
              <a:t>中国近现代史</a:t>
            </a:r>
          </a:p>
        </p:txBody>
      </p:sp>
      <p:sp>
        <p:nvSpPr>
          <p:cNvPr id="4" name="内容占位符 3"/>
          <p:cNvSpPr>
            <a:spLocks noGrp="1"/>
          </p:cNvSpPr>
          <p:nvPr>
            <p:ph idx="1"/>
          </p:nvPr>
        </p:nvSpPr>
        <p:spPr>
          <a:xfrm>
            <a:off x="1376045" y="1893570"/>
            <a:ext cx="5062855" cy="3831590"/>
          </a:xfrm>
        </p:spPr>
        <p:txBody>
          <a:bodyPr/>
          <a:lstStyle/>
          <a:p>
            <a:pPr marL="0" indent="0">
              <a:lnSpc>
                <a:spcPct val="200000"/>
              </a:lnSpc>
              <a:buNone/>
            </a:pPr>
            <a:r>
              <a:rPr lang="zh-CN" altLang="en-US" sz="3600">
                <a:solidFill>
                  <a:schemeClr val="bg1"/>
                </a:solidFill>
              </a:rPr>
              <a:t>自考最重要的一门课</a:t>
            </a:r>
          </a:p>
          <a:p>
            <a:pPr marL="0" indent="0">
              <a:lnSpc>
                <a:spcPct val="200000"/>
              </a:lnSpc>
              <a:buNone/>
            </a:pPr>
            <a:r>
              <a:rPr lang="zh-CN" altLang="en-US" sz="3600">
                <a:solidFill>
                  <a:schemeClr val="bg1"/>
                </a:solidFill>
              </a:rPr>
              <a:t>总分：</a:t>
            </a:r>
            <a:r>
              <a:rPr lang="en-US" altLang="zh-CN" sz="3600">
                <a:solidFill>
                  <a:schemeClr val="bg1"/>
                </a:solidFill>
              </a:rPr>
              <a:t>100</a:t>
            </a:r>
          </a:p>
          <a:p>
            <a:pPr marL="0" indent="0">
              <a:lnSpc>
                <a:spcPct val="200000"/>
              </a:lnSpc>
              <a:buNone/>
            </a:pPr>
            <a:r>
              <a:rPr lang="zh-CN" altLang="en-US" sz="3600">
                <a:solidFill>
                  <a:schemeClr val="bg1"/>
                </a:solidFill>
              </a:rPr>
              <a:t>过关分：</a:t>
            </a:r>
            <a:r>
              <a:rPr lang="en-US" altLang="zh-CN" sz="3600">
                <a:solidFill>
                  <a:schemeClr val="bg1"/>
                </a:solidFill>
              </a:rPr>
              <a:t>60</a:t>
            </a:r>
          </a:p>
        </p:txBody>
      </p:sp>
    </p:spTree>
    <p:custDataLst>
      <p:tags r:id="rId1"/>
    </p:custDataLst>
    <p:extLst>
      <p:ext uri="{BB962C8B-B14F-4D97-AF65-F5344CB8AC3E}">
        <p14:creationId xmlns:p14="http://schemas.microsoft.com/office/powerpoint/2010/main" val="36608109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973195" y="1031875"/>
            <a:ext cx="5318125" cy="41998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uLnTx/>
                <a:uFillTx/>
                <a:latin typeface="Libian SC" panose="02010600040101010101" pitchFamily="2" charset="-122"/>
                <a:ea typeface="Libian SC" panose="02010600040101010101" pitchFamily="2" charset="-122"/>
                <a:cs typeface="+mn-cs"/>
              </a:rPr>
              <a:t>吾日三省吾身：</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近代史好学么？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近代史好记么？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方正启体简体" panose="03000509000000000000" charset="-122"/>
                <a:ea typeface="方正启体简体" panose="03000509000000000000" charset="-122"/>
                <a:cs typeface="+mn-cs"/>
              </a:rPr>
              <a:t>近代史好考么？</a:t>
            </a:r>
          </a:p>
        </p:txBody>
      </p:sp>
    </p:spTree>
    <p:custDataLst>
      <p:tags r:id="rId1"/>
    </p:custDataLst>
    <p:extLst>
      <p:ext uri="{BB962C8B-B14F-4D97-AF65-F5344CB8AC3E}">
        <p14:creationId xmlns:p14="http://schemas.microsoft.com/office/powerpoint/2010/main" val="41934478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36115" y="2371725"/>
            <a:ext cx="909574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rPr>
              <a:t>高考文综要求掌握多少个知识点？</a:t>
            </a:r>
          </a:p>
        </p:txBody>
      </p:sp>
    </p:spTree>
    <p:custDataLst>
      <p:tags r:id="rId1"/>
    </p:custDataLst>
    <p:extLst>
      <p:ext uri="{BB962C8B-B14F-4D97-AF65-F5344CB8AC3E}">
        <p14:creationId xmlns:p14="http://schemas.microsoft.com/office/powerpoint/2010/main" val="34933210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36115" y="2371725"/>
            <a:ext cx="909574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rPr>
              <a:t>高考文综要求掌握多少个知识点？</a:t>
            </a:r>
          </a:p>
        </p:txBody>
      </p:sp>
      <p:sp>
        <p:nvSpPr>
          <p:cNvPr id="3" name="文本框 2"/>
          <p:cNvSpPr txBox="1"/>
          <p:nvPr/>
        </p:nvSpPr>
        <p:spPr>
          <a:xfrm>
            <a:off x="5380355" y="3799840"/>
            <a:ext cx="220789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srgbClr val="FFFFFF"/>
                </a:solidFill>
                <a:effectLst/>
                <a:uLnTx/>
                <a:uFillTx/>
                <a:latin typeface="Arial"/>
                <a:ea typeface="方正启体简体" panose="03000509000000000000" charset="-122"/>
                <a:cs typeface="+mn-cs"/>
                <a:sym typeface="+mn-ea"/>
              </a:rPr>
              <a:t>358</a:t>
            </a:r>
            <a:r>
              <a:rPr kumimoji="0" lang="zh-CN" altLang="en-US" sz="4800" b="0" i="0" u="none" strike="noStrike" kern="1200" cap="none" spc="0" normalizeH="0" baseline="0" noProof="0">
                <a:ln>
                  <a:noFill/>
                </a:ln>
                <a:solidFill>
                  <a:srgbClr val="FFFFFF"/>
                </a:solidFill>
                <a:effectLst/>
                <a:uLnTx/>
                <a:uFillTx/>
                <a:latin typeface="Arial"/>
                <a:ea typeface="方正启体简体" panose="03000509000000000000" charset="-122"/>
                <a:cs typeface="+mn-cs"/>
                <a:sym typeface="+mn-ea"/>
              </a:rPr>
              <a:t>个</a:t>
            </a:r>
            <a:endParaRPr kumimoji="0" lang="zh-CN" altLang="en-US" sz="48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mn-cs"/>
            </a:endParaRPr>
          </a:p>
        </p:txBody>
      </p:sp>
    </p:spTree>
    <p:custDataLst>
      <p:tags r:id="rId1"/>
    </p:custDataLst>
    <p:extLst>
      <p:ext uri="{BB962C8B-B14F-4D97-AF65-F5344CB8AC3E}">
        <p14:creationId xmlns:p14="http://schemas.microsoft.com/office/powerpoint/2010/main" val="801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71550" y="833120"/>
            <a:ext cx="10515600" cy="2206625"/>
          </a:xfrm>
        </p:spPr>
        <p:txBody>
          <a:bodyPr>
            <a:normAutofit/>
          </a:bodyPr>
          <a:lstStyle/>
          <a:p>
            <a:pPr>
              <a:lnSpc>
                <a:spcPct val="150000"/>
              </a:lnSpc>
            </a:pPr>
            <a:r>
              <a:rPr lang="zh-CN" altLang="en-US" sz="5400">
                <a:solidFill>
                  <a:schemeClr val="bg1"/>
                </a:solidFill>
              </a:rPr>
              <a:t>学完近代史需要学习多少个知识点？</a:t>
            </a:r>
          </a:p>
        </p:txBody>
      </p:sp>
      <p:sp>
        <p:nvSpPr>
          <p:cNvPr id="3" name="文本框 2"/>
          <p:cNvSpPr txBox="1"/>
          <p:nvPr/>
        </p:nvSpPr>
        <p:spPr>
          <a:xfrm>
            <a:off x="2041525" y="3597910"/>
            <a:ext cx="7773670" cy="212280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A、</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458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B、</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358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C、</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258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            D、1</a:t>
            </a:r>
            <a:r>
              <a:rPr kumimoji="0" lang="en-US" altLang="zh-CN"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58</a:t>
            </a:r>
            <a:r>
              <a:rPr kumimoji="0" lang="zh-CN" altLang="en-US" sz="4400" b="0" i="0" u="none" strike="noStrike" kern="1200" cap="none" spc="0" normalizeH="0" baseline="0" noProof="0">
                <a:ln>
                  <a:noFill/>
                </a:ln>
                <a:solidFill>
                  <a:srgbClr val="FFFFFF"/>
                </a:solidFill>
                <a:effectLst/>
                <a:uLnTx/>
                <a:uFillTx/>
                <a:latin typeface="Arial"/>
                <a:ea typeface="方正启体简体" panose="03000509000000000000" charset="-122"/>
                <a:cs typeface="+mn-cs"/>
              </a:rPr>
              <a:t>个</a:t>
            </a:r>
          </a:p>
        </p:txBody>
      </p:sp>
    </p:spTree>
    <p:custDataLst>
      <p:tags r:id="rId1"/>
    </p:custDataLst>
    <p:extLst>
      <p:ext uri="{BB962C8B-B14F-4D97-AF65-F5344CB8AC3E}">
        <p14:creationId xmlns:p14="http://schemas.microsoft.com/office/powerpoint/2010/main" val="32227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7080" y="1118870"/>
            <a:ext cx="10831195" cy="829945"/>
          </a:xfrm>
          <a:prstGeom prst="rect">
            <a:avLst/>
          </a:prstGeom>
          <a:noFill/>
        </p:spPr>
        <p:txBody>
          <a:bodyPr wrap="square" rtlCol="0">
            <a:spAutoFit/>
          </a:bodyPr>
          <a:lstStyle/>
          <a:p>
            <a:pPr>
              <a:lnSpc>
                <a:spcPct val="150000"/>
              </a:lnSpc>
            </a:pPr>
            <a:r>
              <a:rPr lang="zh-CN" altLang="en-US" sz="3200">
                <a:ea typeface="方正启体简体" panose="03000509000000000000" charset="-122"/>
              </a:rPr>
              <a:t>从前在神州大地上，有一个自给自足无忧无虑的封建帝国。</a:t>
            </a:r>
          </a:p>
        </p:txBody>
      </p:sp>
      <p:pic>
        <p:nvPicPr>
          <p:cNvPr id="3" name="图片 2" descr="202_150914152134_6[1]"/>
          <p:cNvPicPr>
            <a:picLocks noChangeAspect="1"/>
          </p:cNvPicPr>
          <p:nvPr/>
        </p:nvPicPr>
        <p:blipFill>
          <a:blip r:embed="rId3"/>
          <a:srcRect l="5723" t="4610" r="2918" b="17222"/>
          <a:stretch>
            <a:fillRect/>
          </a:stretch>
        </p:blipFill>
        <p:spPr>
          <a:xfrm>
            <a:off x="2800985" y="2292350"/>
            <a:ext cx="6971665" cy="3848100"/>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5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a:t>
              </a:r>
            </a:p>
          </p:txBody>
        </p:sp>
      </p:grpSp>
    </p:spTree>
    <p:custDataLst>
      <p:tags r:id="rId1"/>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461635" y="2275840"/>
            <a:ext cx="215963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97</a:t>
            </a:r>
            <a:r>
              <a:rPr kumimoji="0" lang="zh-CN" alt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22802563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73455" y="330835"/>
            <a:ext cx="3345815" cy="5951855"/>
          </a:xfrm>
          <a:prstGeom prst="rect">
            <a:avLst/>
          </a:prstGeom>
        </p:spPr>
      </p:pic>
      <p:sp>
        <p:nvSpPr>
          <p:cNvPr id="3" name="圆角矩形 2"/>
          <p:cNvSpPr/>
          <p:nvPr/>
        </p:nvSpPr>
        <p:spPr>
          <a:xfrm>
            <a:off x="973455" y="936625"/>
            <a:ext cx="869315" cy="416560"/>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27869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73455" y="330835"/>
            <a:ext cx="3345815" cy="5951855"/>
          </a:xfrm>
          <a:prstGeom prst="rect">
            <a:avLst/>
          </a:prstGeom>
        </p:spPr>
      </p:pic>
      <p:sp>
        <p:nvSpPr>
          <p:cNvPr id="3" name="圆角矩形 2"/>
          <p:cNvSpPr/>
          <p:nvPr/>
        </p:nvSpPr>
        <p:spPr>
          <a:xfrm>
            <a:off x="973455" y="936625"/>
            <a:ext cx="869315" cy="416560"/>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8" name="组合 7"/>
          <p:cNvGrpSpPr/>
          <p:nvPr/>
        </p:nvGrpSpPr>
        <p:grpSpPr>
          <a:xfrm>
            <a:off x="5216525" y="1532255"/>
            <a:ext cx="6733540" cy="2764790"/>
            <a:chOff x="8215" y="2413"/>
            <a:chExt cx="10604" cy="4354"/>
          </a:xfrm>
        </p:grpSpPr>
        <p:pic>
          <p:nvPicPr>
            <p:cNvPr id="4" name="图片 3"/>
            <p:cNvPicPr>
              <a:picLocks noChangeAspect="1"/>
            </p:cNvPicPr>
            <p:nvPr/>
          </p:nvPicPr>
          <p:blipFill>
            <a:blip r:embed="rId3"/>
            <a:srcRect r="607" b="77062"/>
            <a:stretch>
              <a:fillRect/>
            </a:stretch>
          </p:blipFill>
          <p:spPr>
            <a:xfrm>
              <a:off x="8215" y="2413"/>
              <a:ext cx="10605" cy="4354"/>
            </a:xfrm>
            <a:prstGeom prst="rect">
              <a:avLst/>
            </a:prstGeom>
          </p:spPr>
        </p:pic>
        <p:sp>
          <p:nvSpPr>
            <p:cNvPr id="7" name="圆角矩形 6"/>
            <p:cNvSpPr/>
            <p:nvPr/>
          </p:nvSpPr>
          <p:spPr>
            <a:xfrm>
              <a:off x="8215" y="4262"/>
              <a:ext cx="2973" cy="1524"/>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60" name=" 160"/>
          <p:cNvSpPr/>
          <p:nvPr/>
        </p:nvSpPr>
        <p:spPr>
          <a:xfrm rot="11280000" flipH="1">
            <a:off x="2853055" y="1492885"/>
            <a:ext cx="1988820" cy="108077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0460668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132840" y="2247265"/>
            <a:ext cx="1089850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自考</a:t>
            </a:r>
            <a:r>
              <a:rPr kumimoji="0" lang="en-US" altLang="zh-CN"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6 0</a:t>
            </a: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分需要掌握多少知识点？</a:t>
            </a:r>
          </a:p>
        </p:txBody>
      </p:sp>
    </p:spTree>
    <p:custDataLst>
      <p:tags r:id="rId1"/>
    </p:custDataLst>
    <p:extLst>
      <p:ext uri="{BB962C8B-B14F-4D97-AF65-F5344CB8AC3E}">
        <p14:creationId xmlns:p14="http://schemas.microsoft.com/office/powerpoint/2010/main" val="35648381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475605" y="2247265"/>
            <a:ext cx="190436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44</a:t>
            </a:r>
            <a:r>
              <a:rPr kumimoji="0" lang="zh-CN" alt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11325196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42315" y="288290"/>
            <a:ext cx="3340100" cy="5941060"/>
          </a:xfrm>
          <a:prstGeom prst="rect">
            <a:avLst/>
          </a:prstGeom>
        </p:spPr>
      </p:pic>
      <p:sp>
        <p:nvSpPr>
          <p:cNvPr id="2" name="圆角矩形 1"/>
          <p:cNvSpPr/>
          <p:nvPr/>
        </p:nvSpPr>
        <p:spPr>
          <a:xfrm>
            <a:off x="742315" y="2236470"/>
            <a:ext cx="1818640" cy="46164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9877654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42315" y="274320"/>
            <a:ext cx="3340100" cy="5941060"/>
          </a:xfrm>
          <a:prstGeom prst="rect">
            <a:avLst/>
          </a:prstGeom>
        </p:spPr>
      </p:pic>
      <p:sp>
        <p:nvSpPr>
          <p:cNvPr id="2" name="圆角矩形 1"/>
          <p:cNvSpPr/>
          <p:nvPr/>
        </p:nvSpPr>
        <p:spPr>
          <a:xfrm>
            <a:off x="742315" y="2236470"/>
            <a:ext cx="1818640" cy="46164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8" name="组合 7"/>
          <p:cNvGrpSpPr/>
          <p:nvPr/>
        </p:nvGrpSpPr>
        <p:grpSpPr>
          <a:xfrm>
            <a:off x="5212080" y="128905"/>
            <a:ext cx="6356350" cy="6600190"/>
            <a:chOff x="8208" y="203"/>
            <a:chExt cx="10010" cy="10394"/>
          </a:xfrm>
        </p:grpSpPr>
        <p:pic>
          <p:nvPicPr>
            <p:cNvPr id="4" name="图片 3"/>
            <p:cNvPicPr>
              <a:picLocks noChangeAspect="1"/>
            </p:cNvPicPr>
            <p:nvPr/>
          </p:nvPicPr>
          <p:blipFill>
            <a:blip r:embed="rId3"/>
            <a:srcRect r="-133" b="41546"/>
            <a:stretch>
              <a:fillRect/>
            </a:stretch>
          </p:blipFill>
          <p:spPr>
            <a:xfrm>
              <a:off x="8208" y="203"/>
              <a:ext cx="10010" cy="10394"/>
            </a:xfrm>
            <a:prstGeom prst="rect">
              <a:avLst/>
            </a:prstGeom>
          </p:spPr>
        </p:pic>
        <p:sp>
          <p:nvSpPr>
            <p:cNvPr id="7" name="圆角矩形 6"/>
            <p:cNvSpPr/>
            <p:nvPr/>
          </p:nvSpPr>
          <p:spPr>
            <a:xfrm>
              <a:off x="8208" y="5660"/>
              <a:ext cx="5335" cy="1707"/>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60" name=" 160"/>
          <p:cNvSpPr/>
          <p:nvPr/>
        </p:nvSpPr>
        <p:spPr>
          <a:xfrm rot="11280000" flipH="1">
            <a:off x="3157855" y="2567305"/>
            <a:ext cx="1988820" cy="108077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6458286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627505" y="2247265"/>
            <a:ext cx="990917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这节课学习多少个知识点？</a:t>
            </a:r>
          </a:p>
        </p:txBody>
      </p:sp>
    </p:spTree>
    <p:custDataLst>
      <p:tags r:id="rId1"/>
    </p:custDataLst>
    <p:extLst>
      <p:ext uri="{BB962C8B-B14F-4D97-AF65-F5344CB8AC3E}">
        <p14:creationId xmlns:p14="http://schemas.microsoft.com/office/powerpoint/2010/main" val="5976140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531971" y="2354143"/>
            <a:ext cx="160528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4</a:t>
            </a:r>
            <a:r>
              <a:rPr kumimoji="0" lang="zh-CN" altLang="en-US" sz="6000" b="0" i="0" u="none" strike="noStrike" kern="120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个</a:t>
            </a:r>
          </a:p>
        </p:txBody>
      </p:sp>
    </p:spTree>
    <p:custDataLst>
      <p:tags r:id="rId1"/>
    </p:custDataLst>
    <p:extLst>
      <p:ext uri="{BB962C8B-B14F-4D97-AF65-F5344CB8AC3E}">
        <p14:creationId xmlns:p14="http://schemas.microsoft.com/office/powerpoint/2010/main" val="21533333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2884805" y="2225040"/>
            <a:ext cx="724281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方正启体简体" panose="03000509000000000000" charset="-122"/>
              </a:rPr>
              <a:t>这节课能拿多少分？</a:t>
            </a:r>
          </a:p>
        </p:txBody>
      </p:sp>
    </p:spTree>
    <p:custDataLst>
      <p:tags r:id="rId1"/>
    </p:custDataLst>
    <p:extLst>
      <p:ext uri="{BB962C8B-B14F-4D97-AF65-F5344CB8AC3E}">
        <p14:creationId xmlns:p14="http://schemas.microsoft.com/office/powerpoint/2010/main" val="323019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经济</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鸦片战争前的中国</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22" name="矩形 21"/>
          <p:cNvSpPr/>
          <p:nvPr/>
        </p:nvSpPr>
        <p:spPr>
          <a:xfrm>
            <a:off x="3167895" y="1520166"/>
            <a:ext cx="4713362" cy="446917"/>
          </a:xfrm>
          <a:prstGeom prst="rect">
            <a:avLst/>
          </a:prstGeom>
        </p:spPr>
        <p:txBody>
          <a:bodyPr wrap="square">
            <a:spAutoFit/>
          </a:bodyPr>
          <a:lstStyle/>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君主专制制度</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文化</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社会</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srgbClr val="C00000"/>
                </a:solidFill>
                <a:latin typeface="华文新魏" panose="02010800040101010101" pitchFamily="2" charset="-122"/>
                <a:ea typeface="华文新魏" panose="02010800040101010101" pitchFamily="2" charset="-122"/>
              </a:rPr>
              <a:t>政治</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9291" y="2667754"/>
            <a:ext cx="5174231" cy="2974917"/>
          </a:xfrm>
          <a:prstGeom prst="rect">
            <a:avLst/>
          </a:prstGeom>
        </p:spPr>
      </p:pic>
      <p:sp>
        <p:nvSpPr>
          <p:cNvPr id="4" name="文本框 3"/>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20864972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5232400" y="2416810"/>
            <a:ext cx="288290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Arial" panose="020B0604020202020204" pitchFamily="34" charset="0"/>
                <a:ea typeface="微软雅黑"/>
                <a:cs typeface="Arial" panose="020B0604020202020204" pitchFamily="34" charset="0"/>
              </a:rPr>
              <a:t>8~16</a:t>
            </a:r>
            <a:r>
              <a:rPr kumimoji="0" lang="zh-CN" altLang="en-US" sz="6000" b="0" i="0" u="none" strike="noStrike" kern="1200" cap="none" spc="0" normalizeH="0" baseline="0" noProof="0">
                <a:ln>
                  <a:noFill/>
                </a:ln>
                <a:solidFill>
                  <a:srgbClr val="FFFFFF"/>
                </a:solidFill>
                <a:effectLst/>
                <a:uLnTx/>
                <a:uFillTx/>
                <a:latin typeface="方正启体简体" panose="03000509000000000000" charset="-122"/>
                <a:ea typeface="方正启体简体" panose="03000509000000000000" charset="-122"/>
                <a:cs typeface="Arial" panose="020B0604020202020204" pitchFamily="34" charset="0"/>
              </a:rPr>
              <a:t>分</a:t>
            </a:r>
          </a:p>
        </p:txBody>
      </p:sp>
    </p:spTree>
    <p:custDataLst>
      <p:tags r:id="rId1"/>
    </p:custDataLst>
    <p:extLst>
      <p:ext uri="{BB962C8B-B14F-4D97-AF65-F5344CB8AC3E}">
        <p14:creationId xmlns:p14="http://schemas.microsoft.com/office/powerpoint/2010/main" val="14836332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rcRect r="53274" b="-583"/>
          <a:stretch>
            <a:fillRect/>
          </a:stretch>
        </p:blipFill>
        <p:spPr>
          <a:xfrm>
            <a:off x="556260" y="1911350"/>
            <a:ext cx="2281555" cy="3035300"/>
          </a:xfrm>
          <a:prstGeom prst="rect">
            <a:avLst/>
          </a:prstGeom>
        </p:spPr>
      </p:pic>
      <p:sp>
        <p:nvSpPr>
          <p:cNvPr id="3" name="文本框 2"/>
          <p:cNvSpPr txBox="1"/>
          <p:nvPr/>
        </p:nvSpPr>
        <p:spPr>
          <a:xfrm>
            <a:off x="3142615" y="2900045"/>
            <a:ext cx="8564880" cy="706755"/>
          </a:xfrm>
          <a:prstGeom prst="rect">
            <a:avLst/>
          </a:prstGeom>
          <a:noFill/>
        </p:spPr>
        <p:txBody>
          <a:bodyPr wrap="none" rtlCol="0" anchor="t">
            <a:spAutoFit/>
          </a:bodyPr>
          <a:lstStyle/>
          <a:p>
            <a:r>
              <a:rPr lang="zh-CN" altLang="en-US" sz="4000">
                <a:solidFill>
                  <a:srgbClr val="000000"/>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4000">
                <a:solidFill>
                  <a:srgbClr val="000000"/>
                </a:solidFill>
                <a:latin typeface="楷体" panose="02010609060101010101" charset="-122"/>
                <a:ea typeface="楷体" panose="02010609060101010101" charset="-122"/>
                <a:cs typeface="方正清刻本悦宋简体" panose="02000000000000000000" charset="-122"/>
                <a:sym typeface="+mn-ea"/>
              </a:rPr>
              <a:t>2.5</a:t>
            </a:r>
            <a:r>
              <a:rPr lang="zh-CN" altLang="en-US" sz="4000">
                <a:solidFill>
                  <a:srgbClr val="000000"/>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4" name="文本框 3"/>
          <p:cNvSpPr txBox="1"/>
          <p:nvPr/>
        </p:nvSpPr>
        <p:spPr>
          <a:xfrm>
            <a:off x="659765" y="2961640"/>
            <a:ext cx="2016760" cy="645160"/>
          </a:xfrm>
          <a:prstGeom prst="rect">
            <a:avLst/>
          </a:prstGeom>
          <a:noFill/>
        </p:spPr>
        <p:txBody>
          <a:bodyPr wrap="square" rtlCol="0">
            <a:spAutoFit/>
          </a:bodyPr>
          <a:lstStyle/>
          <a:p>
            <a:r>
              <a:rPr lang="zh-CN" altLang="en-US" sz="3600">
                <a:solidFill>
                  <a:srgbClr val="000000"/>
                </a:solidFill>
                <a:latin typeface="方正清刻本悦宋简体" panose="02000000000000000000" charset="-122"/>
                <a:ea typeface="方正清刻本悦宋简体" panose="02000000000000000000" charset="-122"/>
              </a:rPr>
              <a:t>明日预告</a:t>
            </a:r>
          </a:p>
        </p:txBody>
      </p:sp>
    </p:spTree>
    <p:custDataLst>
      <p:tags r:id="rId2"/>
    </p:custDataLst>
    <p:extLst>
      <p:ext uri="{BB962C8B-B14F-4D97-AF65-F5344CB8AC3E}">
        <p14:creationId xmlns:p14="http://schemas.microsoft.com/office/powerpoint/2010/main" val="18358453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00669"/>
            <a:ext cx="209994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第二节课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192279"/>
            <a:ext cx="237045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第三节课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526844"/>
            <a:ext cx="4288353"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a:t>
            </a:r>
            <a:r>
              <a:rPr lang="zh-CN" altLang="en-US" sz="3200" dirty="0" smtClean="0">
                <a:solidFill>
                  <a:srgbClr val="FFFFFF"/>
                </a:solidFill>
                <a:latin typeface="Libian SC" panose="02010600040101010101" pitchFamily="2" charset="-122"/>
                <a:ea typeface="Libian SC" panose="02010600040101010101" pitchFamily="2" charset="-122"/>
                <a:sym typeface="+mn-ea"/>
              </a:rPr>
              <a:t>考历年真题解析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791843"/>
            <a:ext cx="5109091" cy="584775"/>
          </a:xfrm>
          <a:prstGeom prst="rect">
            <a:avLst/>
          </a:prstGeom>
          <a:noFill/>
        </p:spPr>
        <p:txBody>
          <a:bodyPr wrap="none" rtlCol="0" anchor="t">
            <a:spAutoFit/>
          </a:bodyPr>
          <a:lstStyle/>
          <a:p>
            <a:r>
              <a:rPr lang="zh-CN" altLang="en-US" sz="3200" dirty="0" smtClean="0">
                <a:solidFill>
                  <a:srgbClr val="FFFFFF"/>
                </a:solidFill>
                <a:latin typeface="Libian SC" panose="02010600040101010101" pitchFamily="2" charset="-122"/>
                <a:ea typeface="Libian SC" panose="02010600040101010101" pitchFamily="2" charset="-122"/>
                <a:sym typeface="+mn-ea"/>
              </a:rPr>
              <a:t>电子版</a:t>
            </a:r>
            <a:r>
              <a:rPr lang="en-US" altLang="zh-CN" sz="3200" dirty="0" smtClean="0">
                <a:solidFill>
                  <a:srgbClr val="FFFFFF"/>
                </a:solidFill>
                <a:latin typeface="Libian SC" panose="02010600040101010101" pitchFamily="2" charset="-122"/>
                <a:ea typeface="Libian SC" panose="02010600040101010101" pitchFamily="2" charset="-122"/>
                <a:sym typeface="+mn-ea"/>
              </a:rPr>
              <a:t>2018</a:t>
            </a:r>
            <a:r>
              <a:rPr lang="zh-CN" altLang="en-US" sz="3200" dirty="0">
                <a:solidFill>
                  <a:srgbClr val="FFFFFF"/>
                </a:solidFill>
                <a:latin typeface="Libian SC" panose="02010600040101010101" pitchFamily="2" charset="-122"/>
                <a:ea typeface="Libian SC" panose="02010600040101010101" pitchFamily="2" charset="-122"/>
                <a:sym typeface="+mn-ea"/>
              </a:rPr>
              <a:t>年最新真</a:t>
            </a:r>
            <a:r>
              <a:rPr lang="zh-CN" altLang="en-US" sz="3200" dirty="0" smtClean="0">
                <a:solidFill>
                  <a:srgbClr val="FFFFFF"/>
                </a:solidFill>
                <a:latin typeface="Libian SC" panose="02010600040101010101" pitchFamily="2" charset="-122"/>
                <a:ea typeface="Libian SC" panose="02010600040101010101" pitchFamily="2" charset="-122"/>
                <a:sym typeface="+mn-ea"/>
              </a:rPr>
              <a:t>题解析</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
        <p:nvSpPr>
          <p:cNvPr id="17" name="文本框 16"/>
          <p:cNvSpPr txBox="1"/>
          <p:nvPr/>
        </p:nvSpPr>
        <p:spPr>
          <a:xfrm>
            <a:off x="3494315" y="4479742"/>
            <a:ext cx="4288353" cy="584775"/>
          </a:xfrm>
          <a:prstGeom prst="rect">
            <a:avLst/>
          </a:prstGeom>
          <a:noFill/>
        </p:spPr>
        <p:txBody>
          <a:bodyPr wrap="none" rtlCol="0" anchor="t">
            <a:spAutoFit/>
          </a:bodyPr>
          <a:lstStyle/>
          <a:p>
            <a:r>
              <a:rPr lang="zh-CN" altLang="en-US" sz="3200" dirty="0" smtClean="0">
                <a:solidFill>
                  <a:srgbClr val="FFFFFF"/>
                </a:solidFill>
                <a:latin typeface="Libian SC" panose="02010600040101010101" pitchFamily="2" charset="-122"/>
                <a:ea typeface="Libian SC" panose="02010600040101010101" pitchFamily="2" charset="-122"/>
                <a:sym typeface="+mn-ea"/>
              </a:rPr>
              <a:t>近代史完整简答题汇总</a:t>
            </a:r>
            <a:endParaRPr lang="zh-CN" altLang="en-US" sz="3200" dirty="0">
              <a:solidFill>
                <a:srgbClr val="FFFFFF"/>
              </a:solidFill>
              <a:latin typeface="Libian SC" panose="02010600040101010101" pitchFamily="2" charset="-122"/>
              <a:ea typeface="Libian SC" panose="02010600040101010101" pitchFamily="2" charset="-122"/>
              <a:sym typeface="+mn-ea"/>
            </a:endParaRPr>
          </a:p>
        </p:txBody>
      </p:sp>
    </p:spTree>
    <p:custDataLst>
      <p:tags r:id="rId2"/>
    </p:custDataLst>
    <p:extLst>
      <p:ext uri="{BB962C8B-B14F-4D97-AF65-F5344CB8AC3E}">
        <p14:creationId xmlns:p14="http://schemas.microsoft.com/office/powerpoint/2010/main" val="1518269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0940" y="2483485"/>
            <a:ext cx="6753860" cy="1325880"/>
          </a:xfrm>
        </p:spPr>
        <p:txBody>
          <a:bodyPr>
            <a:noAutofit/>
          </a:bodyPr>
          <a:lstStyle/>
          <a:p>
            <a:r>
              <a:rPr lang="zh-CN" altLang="en-US" sz="7200">
                <a:solidFill>
                  <a:schemeClr val="bg1"/>
                </a:solidFill>
              </a:rPr>
              <a:t>学习是一种信仰</a:t>
            </a:r>
          </a:p>
        </p:txBody>
      </p:sp>
      <p:pic>
        <p:nvPicPr>
          <p:cNvPr id="11" name="白色PNG.png" descr="白色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880" y="1400175"/>
            <a:ext cx="5135245"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ustDataLst>
      <p:tags r:id="rId1"/>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256" y="-311282"/>
            <a:ext cx="3214298" cy="6785721"/>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5227" y="-425885"/>
            <a:ext cx="4008384" cy="710852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5068" y="-425885"/>
            <a:ext cx="3367194" cy="7108521"/>
          </a:xfrm>
          <a:prstGeom prst="rect">
            <a:avLst/>
          </a:prstGeom>
        </p:spPr>
      </p:pic>
    </p:spTree>
    <p:extLst>
      <p:ext uri="{BB962C8B-B14F-4D97-AF65-F5344CB8AC3E}">
        <p14:creationId xmlns:p14="http://schemas.microsoft.com/office/powerpoint/2010/main" val="320778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srgbClr val="C00000"/>
                </a:solidFill>
                <a:latin typeface="华文新魏" panose="02010800040101010101" pitchFamily="2" charset="-122"/>
                <a:ea typeface="华文新魏" panose="02010800040101010101" pitchFamily="2" charset="-122"/>
              </a:rPr>
              <a:t>经济</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鸦片战争前的中国</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文化</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社会</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政治</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3378" y="2543879"/>
            <a:ext cx="8758155" cy="1156086"/>
          </a:xfrm>
          <a:prstGeom prst="rect">
            <a:avLst/>
          </a:prstGeom>
          <a:noFill/>
        </p:spPr>
        <p:txBody>
          <a:bodyPr wrap="square" rtlCol="0">
            <a:spAutoFit/>
          </a:bodyPr>
          <a:lstStyle/>
          <a:p>
            <a:pPr>
              <a:lnSpc>
                <a:spcPct val="128000"/>
              </a:lnSpc>
            </a:pP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土地所有制</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占主导地位</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的自然经济。</a:t>
            </a:r>
          </a:p>
        </p:txBody>
      </p:sp>
      <p:pic>
        <p:nvPicPr>
          <p:cNvPr id="24" name="图片 23"/>
          <p:cNvPicPr>
            <a:picLocks noChangeAspect="1"/>
          </p:cNvPicPr>
          <p:nvPr/>
        </p:nvPicPr>
        <p:blipFill>
          <a:blip r:embed="rId23"/>
          <a:stretch>
            <a:fillRect/>
          </a:stretch>
        </p:blipFill>
        <p:spPr>
          <a:xfrm>
            <a:off x="6972717" y="3699965"/>
            <a:ext cx="3782187" cy="2538423"/>
          </a:xfrm>
          <a:prstGeom prst="rect">
            <a:avLst/>
          </a:prstGeom>
        </p:spPr>
      </p:pic>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10312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经济</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a:lnSpc>
                <a:spcPct val="90000"/>
              </a:lnSpc>
              <a:spcBef>
                <a:spcPct val="0"/>
              </a:spcBef>
            </a:pPr>
            <a:r>
              <a:rPr lang="zh-CN" altLang="en-US" sz="2400" dirty="0">
                <a:solidFill>
                  <a:prstClr val="black"/>
                </a:solidFill>
                <a:latin typeface="华文新魏" panose="02010800040101010101" pitchFamily="2" charset="-122"/>
                <a:ea typeface="华文新魏" panose="02010800040101010101" pitchFamily="2" charset="-122"/>
                <a:cs typeface="+mj-cs"/>
              </a:rPr>
              <a:t>第一</a:t>
            </a:r>
            <a:r>
              <a:rPr lang="zh-CN" altLang="en-US" sz="2400" dirty="0" smtClean="0">
                <a:solidFill>
                  <a:prstClr val="black"/>
                </a:solidFill>
                <a:latin typeface="华文新魏" panose="02010800040101010101" pitchFamily="2" charset="-122"/>
                <a:ea typeface="华文新魏" panose="02010800040101010101" pitchFamily="2" charset="-122"/>
                <a:cs typeface="+mj-cs"/>
              </a:rPr>
              <a:t>节  鸦片战争</a:t>
            </a:r>
            <a:r>
              <a:rPr lang="zh-CN" altLang="en-US" sz="2400" dirty="0">
                <a:solidFill>
                  <a:prstClr val="black"/>
                </a:solidFill>
                <a:latin typeface="华文新魏" panose="02010800040101010101" pitchFamily="2" charset="-122"/>
                <a:ea typeface="华文新魏" panose="02010800040101010101" pitchFamily="2" charset="-122"/>
                <a:cs typeface="+mj-cs"/>
              </a:rPr>
              <a:t>前的中国和</a:t>
            </a:r>
            <a:r>
              <a:rPr lang="zh-CN" altLang="en-US" sz="2400" dirty="0" smtClean="0">
                <a:solidFill>
                  <a:prstClr val="black"/>
                </a:solidFill>
                <a:latin typeface="华文新魏" panose="02010800040101010101" pitchFamily="2" charset="-122"/>
                <a:ea typeface="华文新魏" panose="02010800040101010101" pitchFamily="2" charset="-122"/>
                <a:cs typeface="+mj-cs"/>
              </a:rPr>
              <a:t>世界  </a:t>
            </a:r>
            <a:endParaRPr lang="zh-CN" altLang="en-US" sz="2400" dirty="0">
              <a:solidFill>
                <a:prstClr val="black"/>
              </a:solidFill>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鸦片战争前的中国</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srgbClr val="C00000"/>
                </a:solidFill>
                <a:latin typeface="华文新魏" panose="02010800040101010101" pitchFamily="2" charset="-122"/>
                <a:ea typeface="华文新魏" panose="02010800040101010101" pitchFamily="2" charset="-122"/>
              </a:rPr>
              <a:t>文化</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社会</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政治</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02703" y="3902887"/>
            <a:ext cx="2262158" cy="923330"/>
          </a:xfrm>
          <a:prstGeom prst="rect">
            <a:avLst/>
          </a:prstGeom>
        </p:spPr>
        <p:txBody>
          <a:bodyPr wrap="none">
            <a:spAutoFit/>
          </a:bodyPr>
          <a:lstStyle/>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为核心</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3"/>
          <a:stretch>
            <a:fillRect/>
          </a:stretch>
        </p:blipFill>
        <p:spPr>
          <a:xfrm>
            <a:off x="6600825" y="2245360"/>
            <a:ext cx="4490720" cy="2957830"/>
          </a:xfrm>
          <a:prstGeom prst="rect">
            <a:avLst/>
          </a:prstGeom>
        </p:spPr>
      </p:pic>
      <p:sp>
        <p:nvSpPr>
          <p:cNvPr id="23" name="文本框 22"/>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4098435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114"/>
        </a:solidFill>
        <a:effectLst/>
      </p:bgPr>
    </p:bg>
    <p:spTree>
      <p:nvGrpSpPr>
        <p:cNvPr id="1" name=""/>
        <p:cNvGrpSpPr/>
        <p:nvPr/>
      </p:nvGrpSpPr>
      <p:grpSpPr>
        <a:xfrm>
          <a:off x="0" y="0"/>
          <a:ext cx="0" cy="0"/>
          <a:chOff x="0" y="0"/>
          <a:chExt cx="0" cy="0"/>
        </a:xfrm>
      </p:grpSpPr>
      <p:sp>
        <p:nvSpPr>
          <p:cNvPr id="2" name="文本框 1"/>
          <p:cNvSpPr txBox="1"/>
          <p:nvPr/>
        </p:nvSpPr>
        <p:spPr>
          <a:xfrm>
            <a:off x="5570220" y="447675"/>
            <a:ext cx="2327275" cy="706755"/>
          </a:xfrm>
          <a:prstGeom prst="rect">
            <a:avLst/>
          </a:prstGeom>
          <a:noFill/>
        </p:spPr>
        <p:txBody>
          <a:bodyPr wrap="square" rtlCol="0">
            <a:spAutoFit/>
          </a:bodyPr>
          <a:lstStyle/>
          <a:p>
            <a:r>
              <a:rPr lang="zh-CN" altLang="en-US" sz="4000">
                <a:solidFill>
                  <a:schemeClr val="bg1"/>
                </a:solidFill>
                <a:latin typeface="方正清刻本悦宋简体" panose="02000000000000000000" charset="-122"/>
                <a:ea typeface="方正清刻本悦宋简体" panose="02000000000000000000" charset="-122"/>
              </a:rPr>
              <a:t>周扬</a:t>
            </a:r>
          </a:p>
        </p:txBody>
      </p:sp>
      <p:cxnSp>
        <p:nvCxnSpPr>
          <p:cNvPr id="5" name="直接连接符 4"/>
          <p:cNvCxnSpPr/>
          <p:nvPr/>
        </p:nvCxnSpPr>
        <p:spPr>
          <a:xfrm>
            <a:off x="5570220" y="1434465"/>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480050" y="1975485"/>
            <a:ext cx="6719570" cy="4246245"/>
          </a:xfrm>
          <a:prstGeom prst="rect">
            <a:avLst/>
          </a:prstGeom>
          <a:noFill/>
        </p:spPr>
        <p:txBody>
          <a:bodyPr wrap="square" rtlCol="0">
            <a:spAutoFit/>
          </a:bodyPr>
          <a:lstStyle/>
          <a:p>
            <a:pPr>
              <a:lnSpc>
                <a:spcPct val="150000"/>
              </a:lnSpc>
            </a:pPr>
            <a:r>
              <a:rPr lang="zh-CN" altLang="en-US" sz="2000" dirty="0">
                <a:solidFill>
                  <a:schemeClr val="bg1"/>
                </a:solidFill>
                <a:latin typeface="楷体" panose="02010609060101010101" charset="-122"/>
                <a:ea typeface="楷体" panose="02010609060101010101" charset="-122"/>
              </a:rPr>
              <a:t>尚德机构金牌讲师</a:t>
            </a:r>
          </a:p>
          <a:p>
            <a:pPr>
              <a:lnSpc>
                <a:spcPct val="150000"/>
              </a:lnSpc>
            </a:pPr>
            <a:r>
              <a:rPr lang="zh-CN" altLang="en-US" sz="2000" dirty="0">
                <a:solidFill>
                  <a:schemeClr val="bg1"/>
                </a:solidFill>
                <a:latin typeface="楷体" panose="02010609060101010101" charset="-122"/>
                <a:ea typeface="楷体" panose="02010609060101010101" charset="-122"/>
              </a:rPr>
              <a:t>哈尔滨师范大学</a:t>
            </a:r>
          </a:p>
          <a:p>
            <a:pPr>
              <a:lnSpc>
                <a:spcPct val="150000"/>
              </a:lnSpc>
            </a:pPr>
            <a:r>
              <a:rPr lang="zh-CN" altLang="en-US" sz="2000" dirty="0">
                <a:solidFill>
                  <a:schemeClr val="bg1"/>
                </a:solidFill>
                <a:latin typeface="楷体" panose="02010609060101010101" charset="-122"/>
                <a:ea typeface="楷体" panose="02010609060101010101" charset="-122"/>
              </a:rPr>
              <a:t>英语专业八级，普通话一级乙等</a:t>
            </a:r>
          </a:p>
          <a:p>
            <a:pPr>
              <a:lnSpc>
                <a:spcPct val="150000"/>
              </a:lnSpc>
            </a:pPr>
            <a:endParaRPr lang="zh-CN" altLang="en-US" sz="2000" dirty="0">
              <a:solidFill>
                <a:schemeClr val="bg1"/>
              </a:solidFill>
              <a:latin typeface="楷体" panose="02010609060101010101" charset="-122"/>
              <a:ea typeface="楷体" panose="02010609060101010101" charset="-122"/>
            </a:endParaRPr>
          </a:p>
          <a:p>
            <a:pPr>
              <a:lnSpc>
                <a:spcPct val="150000"/>
              </a:lnSpc>
            </a:pPr>
            <a:r>
              <a:rPr lang="en-US" altLang="zh-CN" sz="2000" dirty="0">
                <a:solidFill>
                  <a:schemeClr val="bg1"/>
                </a:solidFill>
                <a:latin typeface="楷体" panose="02010609060101010101" charset="-122"/>
                <a:ea typeface="楷体" panose="02010609060101010101" charset="-122"/>
              </a:rPr>
              <a:t>2000</a:t>
            </a:r>
            <a:r>
              <a:rPr lang="zh-CN" altLang="en-US" sz="2000" dirty="0">
                <a:solidFill>
                  <a:schemeClr val="bg1"/>
                </a:solidFill>
                <a:latin typeface="楷体" panose="02010609060101010101" charset="-122"/>
                <a:ea typeface="楷体" panose="02010609060101010101" charset="-122"/>
              </a:rPr>
              <a:t>人正课</a:t>
            </a:r>
            <a:r>
              <a:rPr lang="en-US" altLang="zh-CN" sz="2000" dirty="0">
                <a:solidFill>
                  <a:schemeClr val="bg1"/>
                </a:solidFill>
                <a:latin typeface="楷体" panose="02010609060101010101" charset="-122"/>
                <a:ea typeface="楷体" panose="02010609060101010101" charset="-122"/>
              </a:rPr>
              <a:t>0</a:t>
            </a:r>
            <a:r>
              <a:rPr lang="zh-CN" altLang="en-US" sz="2000" dirty="0">
                <a:solidFill>
                  <a:schemeClr val="bg1"/>
                </a:solidFill>
                <a:latin typeface="楷体" panose="02010609060101010101" charset="-122"/>
                <a:ea typeface="楷体" panose="02010609060101010101" charset="-122"/>
              </a:rPr>
              <a:t>差评讲师</a:t>
            </a:r>
          </a:p>
          <a:p>
            <a:pPr>
              <a:lnSpc>
                <a:spcPct val="150000"/>
              </a:lnSpc>
            </a:pPr>
            <a:r>
              <a:rPr lang="en-US" altLang="zh-CN" sz="2000" dirty="0">
                <a:solidFill>
                  <a:schemeClr val="bg1"/>
                </a:solidFill>
                <a:latin typeface="楷体" panose="02010609060101010101" charset="-122"/>
                <a:ea typeface="楷体" panose="02010609060101010101" charset="-122"/>
              </a:rPr>
              <a:t>5</a:t>
            </a:r>
            <a:r>
              <a:rPr lang="zh-CN" altLang="en-US" sz="2000" dirty="0">
                <a:solidFill>
                  <a:schemeClr val="bg1"/>
                </a:solidFill>
                <a:latin typeface="楷体" panose="02010609060101010101" charset="-122"/>
                <a:ea typeface="楷体" panose="02010609060101010101" charset="-122"/>
              </a:rPr>
              <a:t>年教学经验，学生年龄跨度从</a:t>
            </a:r>
            <a:r>
              <a:rPr lang="en-US" altLang="zh-CN" sz="2000" dirty="0">
                <a:solidFill>
                  <a:schemeClr val="bg1"/>
                </a:solidFill>
                <a:latin typeface="楷体" panose="02010609060101010101" charset="-122"/>
                <a:ea typeface="楷体" panose="02010609060101010101" charset="-122"/>
              </a:rPr>
              <a:t>3</a:t>
            </a:r>
            <a:r>
              <a:rPr lang="zh-CN" altLang="en-US" sz="2000" dirty="0">
                <a:solidFill>
                  <a:schemeClr val="bg1"/>
                </a:solidFill>
                <a:latin typeface="楷体" panose="02010609060101010101" charset="-122"/>
                <a:ea typeface="楷体" panose="02010609060101010101" charset="-122"/>
              </a:rPr>
              <a:t>岁到</a:t>
            </a:r>
            <a:r>
              <a:rPr lang="en-US" altLang="zh-CN" sz="2000" dirty="0">
                <a:solidFill>
                  <a:schemeClr val="bg1"/>
                </a:solidFill>
                <a:latin typeface="楷体" panose="02010609060101010101" charset="-122"/>
                <a:ea typeface="楷体" panose="02010609060101010101" charset="-122"/>
              </a:rPr>
              <a:t>63</a:t>
            </a:r>
            <a:r>
              <a:rPr lang="zh-CN" altLang="en-US" sz="2000" dirty="0">
                <a:solidFill>
                  <a:schemeClr val="bg1"/>
                </a:solidFill>
                <a:latin typeface="楷体" panose="02010609060101010101" charset="-122"/>
                <a:ea typeface="楷体" panose="02010609060101010101" charset="-122"/>
              </a:rPr>
              <a:t>岁，授课时长</a:t>
            </a:r>
            <a:r>
              <a:rPr lang="en-US" altLang="zh-CN" sz="2000" dirty="0">
                <a:solidFill>
                  <a:schemeClr val="bg1"/>
                </a:solidFill>
                <a:latin typeface="楷体" panose="02010609060101010101" charset="-122"/>
                <a:ea typeface="楷体" panose="02010609060101010101" charset="-122"/>
              </a:rPr>
              <a:t>2500+</a:t>
            </a:r>
          </a:p>
          <a:p>
            <a:pPr>
              <a:lnSpc>
                <a:spcPct val="150000"/>
              </a:lnSpc>
            </a:pPr>
            <a:r>
              <a:rPr lang="zh-CN" altLang="en-US" sz="2000" dirty="0">
                <a:solidFill>
                  <a:schemeClr val="bg1"/>
                </a:solidFill>
                <a:latin typeface="楷体" panose="02010609060101010101" charset="-122"/>
                <a:ea typeface="楷体" panose="02010609060101010101" charset="-122"/>
              </a:rPr>
              <a:t>在尚德的授课时</a:t>
            </a:r>
            <a:r>
              <a:rPr lang="en-US" altLang="zh-CN" sz="2000" dirty="0">
                <a:solidFill>
                  <a:schemeClr val="bg1"/>
                </a:solidFill>
                <a:latin typeface="楷体" panose="02010609060101010101" charset="-122"/>
                <a:ea typeface="楷体" panose="02010609060101010101" charset="-122"/>
              </a:rPr>
              <a:t>500+</a:t>
            </a:r>
            <a:r>
              <a:rPr lang="zh-CN" altLang="en-US" sz="2000" dirty="0">
                <a:solidFill>
                  <a:schemeClr val="bg1"/>
                </a:solidFill>
                <a:latin typeface="楷体" panose="02010609060101010101" charset="-122"/>
                <a:ea typeface="楷体" panose="02010609060101010101" charset="-122"/>
              </a:rPr>
              <a:t>，常在频道学员量达到</a:t>
            </a:r>
            <a:r>
              <a:rPr lang="en-US" altLang="zh-CN" sz="2000" dirty="0">
                <a:solidFill>
                  <a:schemeClr val="bg1"/>
                </a:solidFill>
                <a:latin typeface="楷体" panose="02010609060101010101" charset="-122"/>
                <a:ea typeface="楷体" panose="02010609060101010101" charset="-122"/>
              </a:rPr>
              <a:t>50000</a:t>
            </a:r>
            <a:r>
              <a:rPr lang="zh-CN" altLang="en-US" sz="2000" dirty="0">
                <a:solidFill>
                  <a:schemeClr val="bg1"/>
                </a:solidFill>
                <a:latin typeface="楷体" panose="02010609060101010101" charset="-122"/>
                <a:ea typeface="楷体" panose="02010609060101010101" charset="-122"/>
              </a:rPr>
              <a:t>人</a:t>
            </a:r>
          </a:p>
          <a:p>
            <a:pPr>
              <a:lnSpc>
                <a:spcPct val="150000"/>
              </a:lnSpc>
            </a:pPr>
            <a:endParaRPr lang="zh-CN" altLang="en-US" sz="2000" dirty="0">
              <a:solidFill>
                <a:schemeClr val="bg1"/>
              </a:solidFill>
              <a:latin typeface="楷体" panose="02010609060101010101" charset="-122"/>
              <a:ea typeface="楷体" panose="02010609060101010101" charset="-122"/>
            </a:endParaRPr>
          </a:p>
          <a:p>
            <a:pPr>
              <a:lnSpc>
                <a:spcPct val="150000"/>
              </a:lnSpc>
            </a:pPr>
            <a:r>
              <a:rPr lang="zh-CN" altLang="en-US" sz="2000" dirty="0">
                <a:solidFill>
                  <a:schemeClr val="bg1"/>
                </a:solidFill>
                <a:latin typeface="楷体" panose="02010609060101010101" charset="-122"/>
                <a:ea typeface="楷体" panose="02010609060101010101" charset="-122"/>
              </a:rPr>
              <a:t>见证了面授课向直播课转型的美好时代</a:t>
            </a:r>
          </a:p>
        </p:txBody>
      </p:sp>
      <p:pic>
        <p:nvPicPr>
          <p:cNvPr id="7" name="图片 6"/>
          <p:cNvPicPr>
            <a:picLocks noChangeAspect="1"/>
          </p:cNvPicPr>
          <p:nvPr/>
        </p:nvPicPr>
        <p:blipFill>
          <a:blip r:embed="rId5"/>
          <a:srcRect l="28628" r="26152" b="-1156"/>
          <a:stretch>
            <a:fillRect/>
          </a:stretch>
        </p:blipFill>
        <p:spPr>
          <a:xfrm>
            <a:off x="451485" y="133985"/>
            <a:ext cx="4251325" cy="6793865"/>
          </a:xfrm>
          <a:prstGeom prst="rect">
            <a:avLst/>
          </a:prstGeom>
        </p:spPr>
      </p:pic>
      <p:pic>
        <p:nvPicPr>
          <p:cNvPr id="4" name="图片 3"/>
          <p:cNvPicPr>
            <a:picLocks noChangeAspect="1"/>
          </p:cNvPicPr>
          <p:nvPr/>
        </p:nvPicPr>
        <p:blipFill>
          <a:blip r:embed="rId6"/>
          <a:stretch>
            <a:fillRect/>
          </a:stretch>
        </p:blipFill>
        <p:spPr>
          <a:xfrm>
            <a:off x="-5" y="-22456"/>
            <a:ext cx="12217716" cy="810000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经济</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鸦片战争前的中国</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文化</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srgbClr val="C00000"/>
                </a:solidFill>
                <a:latin typeface="华文新魏" panose="02010800040101010101" pitchFamily="2" charset="-122"/>
                <a:ea typeface="华文新魏" panose="02010800040101010101" pitchFamily="2" charset="-122"/>
              </a:rPr>
              <a:t>社会</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政治</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核心</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23"/>
          <a:stretch>
            <a:fillRect/>
          </a:stretch>
        </p:blipFill>
        <p:spPr>
          <a:xfrm>
            <a:off x="4050933" y="1727933"/>
            <a:ext cx="5050971" cy="2991730"/>
          </a:xfrm>
          <a:prstGeom prst="rect">
            <a:avLst/>
          </a:prstGeom>
          <a:effectLst>
            <a:outerShdw blurRad="50800" dist="38100" dir="18900000" algn="bl" rotWithShape="0">
              <a:prstClr val="black">
                <a:alpha val="40000"/>
              </a:prstClr>
            </a:outerShdw>
          </a:effectLst>
        </p:spPr>
      </p:pic>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34765199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5"/>
          <p:cNvSpPr/>
          <p:nvPr/>
        </p:nvSpPr>
        <p:spPr>
          <a:xfrm>
            <a:off x="751804" y="4517386"/>
            <a:ext cx="10026015" cy="132715"/>
          </a:xfrm>
          <a:custGeom>
            <a:avLst/>
            <a:gdLst/>
            <a:ahLst/>
            <a:cxnLst/>
            <a:rect l="l" t="t" r="r" b="b"/>
            <a:pathLst>
              <a:path w="10026015" h="132714">
                <a:moveTo>
                  <a:pt x="10001366" y="51816"/>
                </a:moveTo>
                <a:lnTo>
                  <a:pt x="9997694" y="51816"/>
                </a:lnTo>
                <a:lnTo>
                  <a:pt x="9997821" y="80391"/>
                </a:lnTo>
                <a:lnTo>
                  <a:pt x="9944685" y="80537"/>
                </a:lnTo>
                <a:lnTo>
                  <a:pt x="9904730" y="104013"/>
                </a:lnTo>
                <a:lnTo>
                  <a:pt x="9897999" y="108077"/>
                </a:lnTo>
                <a:lnTo>
                  <a:pt x="9895713" y="116713"/>
                </a:lnTo>
                <a:lnTo>
                  <a:pt x="9899650" y="123571"/>
                </a:lnTo>
                <a:lnTo>
                  <a:pt x="9903714" y="130429"/>
                </a:lnTo>
                <a:lnTo>
                  <a:pt x="9912477" y="132715"/>
                </a:lnTo>
                <a:lnTo>
                  <a:pt x="9919208" y="128651"/>
                </a:lnTo>
                <a:lnTo>
                  <a:pt x="10025888" y="66040"/>
                </a:lnTo>
                <a:lnTo>
                  <a:pt x="10001366" y="51816"/>
                </a:lnTo>
                <a:close/>
              </a:path>
              <a:path w="10026015" h="132714">
                <a:moveTo>
                  <a:pt x="9944714" y="51962"/>
                </a:moveTo>
                <a:lnTo>
                  <a:pt x="0" y="79375"/>
                </a:lnTo>
                <a:lnTo>
                  <a:pt x="88" y="107950"/>
                </a:lnTo>
                <a:lnTo>
                  <a:pt x="9944685" y="80537"/>
                </a:lnTo>
                <a:lnTo>
                  <a:pt x="9969177" y="66147"/>
                </a:lnTo>
                <a:lnTo>
                  <a:pt x="9944714" y="51962"/>
                </a:lnTo>
                <a:close/>
              </a:path>
              <a:path w="10026015" h="132714">
                <a:moveTo>
                  <a:pt x="9969177" y="66147"/>
                </a:moveTo>
                <a:lnTo>
                  <a:pt x="9944685" y="80537"/>
                </a:lnTo>
                <a:lnTo>
                  <a:pt x="9997821" y="80391"/>
                </a:lnTo>
                <a:lnTo>
                  <a:pt x="9997812" y="78486"/>
                </a:lnTo>
                <a:lnTo>
                  <a:pt x="9990455" y="78486"/>
                </a:lnTo>
                <a:lnTo>
                  <a:pt x="9969177" y="66147"/>
                </a:lnTo>
                <a:close/>
              </a:path>
              <a:path w="10026015" h="132714">
                <a:moveTo>
                  <a:pt x="9990328" y="53721"/>
                </a:moveTo>
                <a:lnTo>
                  <a:pt x="9969177" y="66147"/>
                </a:lnTo>
                <a:lnTo>
                  <a:pt x="9990455" y="78486"/>
                </a:lnTo>
                <a:lnTo>
                  <a:pt x="9990328" y="53721"/>
                </a:lnTo>
                <a:close/>
              </a:path>
              <a:path w="10026015" h="132714">
                <a:moveTo>
                  <a:pt x="9997702" y="53721"/>
                </a:moveTo>
                <a:lnTo>
                  <a:pt x="9990328" y="53721"/>
                </a:lnTo>
                <a:lnTo>
                  <a:pt x="9990455" y="78486"/>
                </a:lnTo>
                <a:lnTo>
                  <a:pt x="9997812" y="78486"/>
                </a:lnTo>
                <a:lnTo>
                  <a:pt x="9997702" y="53721"/>
                </a:lnTo>
                <a:close/>
              </a:path>
              <a:path w="10026015" h="132714">
                <a:moveTo>
                  <a:pt x="9997694" y="51816"/>
                </a:moveTo>
                <a:lnTo>
                  <a:pt x="9944714" y="51962"/>
                </a:lnTo>
                <a:lnTo>
                  <a:pt x="9969177" y="66147"/>
                </a:lnTo>
                <a:lnTo>
                  <a:pt x="9990328" y="53721"/>
                </a:lnTo>
                <a:lnTo>
                  <a:pt x="9997702" y="53721"/>
                </a:lnTo>
                <a:lnTo>
                  <a:pt x="9997694" y="51816"/>
                </a:lnTo>
                <a:close/>
              </a:path>
              <a:path w="10026015" h="132714">
                <a:moveTo>
                  <a:pt x="9912096" y="0"/>
                </a:moveTo>
                <a:lnTo>
                  <a:pt x="9903333" y="2286"/>
                </a:lnTo>
                <a:lnTo>
                  <a:pt x="9899396" y="9144"/>
                </a:lnTo>
                <a:lnTo>
                  <a:pt x="9895332" y="16001"/>
                </a:lnTo>
                <a:lnTo>
                  <a:pt x="9897745" y="24765"/>
                </a:lnTo>
                <a:lnTo>
                  <a:pt x="9944714" y="51962"/>
                </a:lnTo>
                <a:lnTo>
                  <a:pt x="10001366" y="51816"/>
                </a:lnTo>
                <a:lnTo>
                  <a:pt x="9912096" y="0"/>
                </a:lnTo>
                <a:close/>
              </a:path>
            </a:pathLst>
          </a:custGeom>
          <a:solidFill>
            <a:schemeClr val="tx1"/>
          </a:solidFill>
          <a:ln>
            <a:solidFill>
              <a:schemeClr val="tx1"/>
            </a:solidFill>
          </a:ln>
        </p:spPr>
        <p:txBody>
          <a:bodyPr wrap="square" lIns="0" tIns="0" rIns="0" bIns="0" rtlCol="0"/>
          <a:lstStyle/>
          <a:p>
            <a:endParaRPr>
              <a:solidFill>
                <a:prstClr val="black"/>
              </a:solidFill>
            </a:endParaRPr>
          </a:p>
        </p:txBody>
      </p:sp>
      <p:sp>
        <p:nvSpPr>
          <p:cNvPr id="26" name="object 8"/>
          <p:cNvSpPr/>
          <p:nvPr/>
        </p:nvSpPr>
        <p:spPr>
          <a:xfrm>
            <a:off x="2708674" y="1871393"/>
            <a:ext cx="1379220" cy="214757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7" name="object 18"/>
          <p:cNvSpPr/>
          <p:nvPr/>
        </p:nvSpPr>
        <p:spPr>
          <a:xfrm>
            <a:off x="751804" y="1473988"/>
            <a:ext cx="10026015" cy="2009441"/>
          </a:xfrm>
          <a:custGeom>
            <a:avLst/>
            <a:gdLst/>
            <a:ahLst/>
            <a:cxnLst/>
            <a:rect l="l" t="t" r="r" b="b"/>
            <a:pathLst>
              <a:path w="9979025" h="2147570">
                <a:moveTo>
                  <a:pt x="0" y="1803038"/>
                </a:moveTo>
                <a:lnTo>
                  <a:pt x="23526" y="1765078"/>
                </a:lnTo>
                <a:lnTo>
                  <a:pt x="47068" y="1727133"/>
                </a:lnTo>
                <a:lnTo>
                  <a:pt x="70642" y="1689218"/>
                </a:lnTo>
                <a:lnTo>
                  <a:pt x="94261" y="1651348"/>
                </a:lnTo>
                <a:lnTo>
                  <a:pt x="117943" y="1613538"/>
                </a:lnTo>
                <a:lnTo>
                  <a:pt x="141703" y="1575802"/>
                </a:lnTo>
                <a:lnTo>
                  <a:pt x="165556" y="1538156"/>
                </a:lnTo>
                <a:lnTo>
                  <a:pt x="189518" y="1500615"/>
                </a:lnTo>
                <a:lnTo>
                  <a:pt x="213605" y="1463194"/>
                </a:lnTo>
                <a:lnTo>
                  <a:pt x="237831" y="1425907"/>
                </a:lnTo>
                <a:lnTo>
                  <a:pt x="262214" y="1388770"/>
                </a:lnTo>
                <a:lnTo>
                  <a:pt x="286767" y="1351797"/>
                </a:lnTo>
                <a:lnTo>
                  <a:pt x="311507" y="1315004"/>
                </a:lnTo>
                <a:lnTo>
                  <a:pt x="336449" y="1278405"/>
                </a:lnTo>
                <a:lnTo>
                  <a:pt x="361610" y="1242016"/>
                </a:lnTo>
                <a:lnTo>
                  <a:pt x="387003" y="1205851"/>
                </a:lnTo>
                <a:lnTo>
                  <a:pt x="412646" y="1169925"/>
                </a:lnTo>
                <a:lnTo>
                  <a:pt x="438553" y="1134254"/>
                </a:lnTo>
                <a:lnTo>
                  <a:pt x="464741" y="1098852"/>
                </a:lnTo>
                <a:lnTo>
                  <a:pt x="491224" y="1063734"/>
                </a:lnTo>
                <a:lnTo>
                  <a:pt x="518018" y="1028916"/>
                </a:lnTo>
                <a:lnTo>
                  <a:pt x="545140" y="994411"/>
                </a:lnTo>
                <a:lnTo>
                  <a:pt x="572603" y="960236"/>
                </a:lnTo>
                <a:lnTo>
                  <a:pt x="600425" y="926404"/>
                </a:lnTo>
                <a:lnTo>
                  <a:pt x="628620" y="892932"/>
                </a:lnTo>
                <a:lnTo>
                  <a:pt x="657204" y="859833"/>
                </a:lnTo>
                <a:lnTo>
                  <a:pt x="686194" y="827124"/>
                </a:lnTo>
                <a:lnTo>
                  <a:pt x="715603" y="794818"/>
                </a:lnTo>
                <a:lnTo>
                  <a:pt x="745448" y="762931"/>
                </a:lnTo>
                <a:lnTo>
                  <a:pt x="775744" y="731478"/>
                </a:lnTo>
                <a:lnTo>
                  <a:pt x="806508" y="700474"/>
                </a:lnTo>
                <a:lnTo>
                  <a:pt x="837754" y="669933"/>
                </a:lnTo>
                <a:lnTo>
                  <a:pt x="869498" y="639871"/>
                </a:lnTo>
                <a:lnTo>
                  <a:pt x="901756" y="610303"/>
                </a:lnTo>
                <a:lnTo>
                  <a:pt x="934543" y="581243"/>
                </a:lnTo>
                <a:lnTo>
                  <a:pt x="967874" y="552707"/>
                </a:lnTo>
                <a:lnTo>
                  <a:pt x="1001767" y="524710"/>
                </a:lnTo>
                <a:lnTo>
                  <a:pt x="1036235" y="497265"/>
                </a:lnTo>
                <a:lnTo>
                  <a:pt x="1071294" y="470390"/>
                </a:lnTo>
                <a:lnTo>
                  <a:pt x="1106961" y="444097"/>
                </a:lnTo>
                <a:lnTo>
                  <a:pt x="1143250" y="418403"/>
                </a:lnTo>
                <a:lnTo>
                  <a:pt x="1180178" y="393322"/>
                </a:lnTo>
                <a:lnTo>
                  <a:pt x="1217759" y="368870"/>
                </a:lnTo>
                <a:lnTo>
                  <a:pt x="1256009" y="345060"/>
                </a:lnTo>
                <a:lnTo>
                  <a:pt x="1294945" y="321909"/>
                </a:lnTo>
                <a:lnTo>
                  <a:pt x="1334581" y="299431"/>
                </a:lnTo>
                <a:lnTo>
                  <a:pt x="1374933" y="277641"/>
                </a:lnTo>
                <a:lnTo>
                  <a:pt x="1416017" y="256554"/>
                </a:lnTo>
                <a:lnTo>
                  <a:pt x="1457847" y="236186"/>
                </a:lnTo>
                <a:lnTo>
                  <a:pt x="1500441" y="216550"/>
                </a:lnTo>
                <a:lnTo>
                  <a:pt x="1543813" y="197662"/>
                </a:lnTo>
                <a:lnTo>
                  <a:pt x="1587979" y="179536"/>
                </a:lnTo>
                <a:lnTo>
                  <a:pt x="1632954" y="162189"/>
                </a:lnTo>
                <a:lnTo>
                  <a:pt x="1678754" y="145635"/>
                </a:lnTo>
                <a:lnTo>
                  <a:pt x="1725395" y="129888"/>
                </a:lnTo>
                <a:lnTo>
                  <a:pt x="1772892" y="114964"/>
                </a:lnTo>
                <a:lnTo>
                  <a:pt x="1821260" y="100877"/>
                </a:lnTo>
                <a:lnTo>
                  <a:pt x="1870516" y="87644"/>
                </a:lnTo>
                <a:lnTo>
                  <a:pt x="1920675" y="75277"/>
                </a:lnTo>
                <a:lnTo>
                  <a:pt x="1971752" y="63794"/>
                </a:lnTo>
                <a:lnTo>
                  <a:pt x="2023764" y="53208"/>
                </a:lnTo>
                <a:lnTo>
                  <a:pt x="2076724" y="43534"/>
                </a:lnTo>
                <a:lnTo>
                  <a:pt x="2130650" y="34788"/>
                </a:lnTo>
                <a:lnTo>
                  <a:pt x="2185557" y="26984"/>
                </a:lnTo>
                <a:lnTo>
                  <a:pt x="2241460" y="20137"/>
                </a:lnTo>
                <a:lnTo>
                  <a:pt x="2298375" y="14263"/>
                </a:lnTo>
                <a:lnTo>
                  <a:pt x="2356317" y="9376"/>
                </a:lnTo>
                <a:lnTo>
                  <a:pt x="2415302" y="5491"/>
                </a:lnTo>
                <a:lnTo>
                  <a:pt x="2475345" y="2623"/>
                </a:lnTo>
                <a:lnTo>
                  <a:pt x="2536463" y="788"/>
                </a:lnTo>
                <a:lnTo>
                  <a:pt x="2598670" y="0"/>
                </a:lnTo>
                <a:lnTo>
                  <a:pt x="2661983" y="273"/>
                </a:lnTo>
                <a:lnTo>
                  <a:pt x="2731088" y="2127"/>
                </a:lnTo>
                <a:lnTo>
                  <a:pt x="2803097" y="5928"/>
                </a:lnTo>
                <a:lnTo>
                  <a:pt x="2877913" y="11623"/>
                </a:lnTo>
                <a:lnTo>
                  <a:pt x="2916345" y="15164"/>
                </a:lnTo>
                <a:lnTo>
                  <a:pt x="2955442" y="19159"/>
                </a:lnTo>
                <a:lnTo>
                  <a:pt x="2995194" y="23601"/>
                </a:lnTo>
                <a:lnTo>
                  <a:pt x="3035588" y="28484"/>
                </a:lnTo>
                <a:lnTo>
                  <a:pt x="3076613" y="33801"/>
                </a:lnTo>
                <a:lnTo>
                  <a:pt x="3118257" y="39545"/>
                </a:lnTo>
                <a:lnTo>
                  <a:pt x="3160507" y="45710"/>
                </a:lnTo>
                <a:lnTo>
                  <a:pt x="3203351" y="52290"/>
                </a:lnTo>
                <a:lnTo>
                  <a:pt x="3246779" y="59277"/>
                </a:lnTo>
                <a:lnTo>
                  <a:pt x="3290777" y="66665"/>
                </a:lnTo>
                <a:lnTo>
                  <a:pt x="3335335" y="74448"/>
                </a:lnTo>
                <a:lnTo>
                  <a:pt x="3380439" y="82618"/>
                </a:lnTo>
                <a:lnTo>
                  <a:pt x="3426079" y="91170"/>
                </a:lnTo>
                <a:lnTo>
                  <a:pt x="3472241" y="100096"/>
                </a:lnTo>
                <a:lnTo>
                  <a:pt x="3518915" y="109391"/>
                </a:lnTo>
                <a:lnTo>
                  <a:pt x="3566089" y="119047"/>
                </a:lnTo>
                <a:lnTo>
                  <a:pt x="3613750" y="129058"/>
                </a:lnTo>
                <a:lnTo>
                  <a:pt x="3661887" y="139418"/>
                </a:lnTo>
                <a:lnTo>
                  <a:pt x="3710487" y="150119"/>
                </a:lnTo>
                <a:lnTo>
                  <a:pt x="3759539" y="161155"/>
                </a:lnTo>
                <a:lnTo>
                  <a:pt x="3809030" y="172520"/>
                </a:lnTo>
                <a:lnTo>
                  <a:pt x="3858950" y="184207"/>
                </a:lnTo>
                <a:lnTo>
                  <a:pt x="3909286" y="196210"/>
                </a:lnTo>
                <a:lnTo>
                  <a:pt x="3960025" y="208521"/>
                </a:lnTo>
                <a:lnTo>
                  <a:pt x="4011157" y="221134"/>
                </a:lnTo>
                <a:lnTo>
                  <a:pt x="4062669" y="234043"/>
                </a:lnTo>
                <a:lnTo>
                  <a:pt x="4114549" y="247242"/>
                </a:lnTo>
                <a:lnTo>
                  <a:pt x="4166786" y="260722"/>
                </a:lnTo>
                <a:lnTo>
                  <a:pt x="4219367" y="274479"/>
                </a:lnTo>
                <a:lnTo>
                  <a:pt x="4272281" y="288505"/>
                </a:lnTo>
                <a:lnTo>
                  <a:pt x="4325516" y="302793"/>
                </a:lnTo>
                <a:lnTo>
                  <a:pt x="4379059" y="317338"/>
                </a:lnTo>
                <a:lnTo>
                  <a:pt x="4432899" y="332132"/>
                </a:lnTo>
                <a:lnTo>
                  <a:pt x="4487024" y="347169"/>
                </a:lnTo>
                <a:lnTo>
                  <a:pt x="4541421" y="362443"/>
                </a:lnTo>
                <a:lnTo>
                  <a:pt x="4596080" y="377946"/>
                </a:lnTo>
                <a:lnTo>
                  <a:pt x="4650988" y="393672"/>
                </a:lnTo>
                <a:lnTo>
                  <a:pt x="4706134" y="409615"/>
                </a:lnTo>
                <a:lnTo>
                  <a:pt x="4761504" y="425768"/>
                </a:lnTo>
                <a:lnTo>
                  <a:pt x="4817088" y="442125"/>
                </a:lnTo>
                <a:lnTo>
                  <a:pt x="4872874" y="458678"/>
                </a:lnTo>
                <a:lnTo>
                  <a:pt x="4928849" y="475421"/>
                </a:lnTo>
                <a:lnTo>
                  <a:pt x="4985001" y="492349"/>
                </a:lnTo>
                <a:lnTo>
                  <a:pt x="5041320" y="509453"/>
                </a:lnTo>
                <a:lnTo>
                  <a:pt x="5097792" y="526727"/>
                </a:lnTo>
                <a:lnTo>
                  <a:pt x="5154406" y="544166"/>
                </a:lnTo>
                <a:lnTo>
                  <a:pt x="5211150" y="561762"/>
                </a:lnTo>
                <a:lnTo>
                  <a:pt x="5268012" y="579508"/>
                </a:lnTo>
                <a:lnTo>
                  <a:pt x="5324981" y="597399"/>
                </a:lnTo>
                <a:lnTo>
                  <a:pt x="5382043" y="615427"/>
                </a:lnTo>
                <a:lnTo>
                  <a:pt x="5439188" y="633586"/>
                </a:lnTo>
                <a:lnTo>
                  <a:pt x="5496403" y="651869"/>
                </a:lnTo>
                <a:lnTo>
                  <a:pt x="5553677" y="670270"/>
                </a:lnTo>
                <a:lnTo>
                  <a:pt x="5610997" y="688783"/>
                </a:lnTo>
                <a:lnTo>
                  <a:pt x="5668352" y="707399"/>
                </a:lnTo>
                <a:lnTo>
                  <a:pt x="5725730" y="726114"/>
                </a:lnTo>
                <a:lnTo>
                  <a:pt x="5783118" y="744921"/>
                </a:lnTo>
                <a:lnTo>
                  <a:pt x="5840506" y="763812"/>
                </a:lnTo>
                <a:lnTo>
                  <a:pt x="5897880" y="782781"/>
                </a:lnTo>
                <a:lnTo>
                  <a:pt x="5955229" y="801822"/>
                </a:lnTo>
                <a:lnTo>
                  <a:pt x="6012542" y="820928"/>
                </a:lnTo>
                <a:lnTo>
                  <a:pt x="6069806" y="840092"/>
                </a:lnTo>
                <a:lnTo>
                  <a:pt x="6127009" y="859309"/>
                </a:lnTo>
                <a:lnTo>
                  <a:pt x="6184139" y="878570"/>
                </a:lnTo>
                <a:lnTo>
                  <a:pt x="6241185" y="897871"/>
                </a:lnTo>
                <a:lnTo>
                  <a:pt x="6298135" y="917203"/>
                </a:lnTo>
                <a:lnTo>
                  <a:pt x="6354976" y="936561"/>
                </a:lnTo>
                <a:lnTo>
                  <a:pt x="6411697" y="955938"/>
                </a:lnTo>
                <a:lnTo>
                  <a:pt x="6468286" y="975327"/>
                </a:lnTo>
                <a:lnTo>
                  <a:pt x="6524731" y="994722"/>
                </a:lnTo>
                <a:lnTo>
                  <a:pt x="6581019" y="1014116"/>
                </a:lnTo>
                <a:lnTo>
                  <a:pt x="6637140" y="1033502"/>
                </a:lnTo>
                <a:lnTo>
                  <a:pt x="6693081" y="1052875"/>
                </a:lnTo>
                <a:lnTo>
                  <a:pt x="6748830" y="1072227"/>
                </a:lnTo>
                <a:lnTo>
                  <a:pt x="6804375" y="1091552"/>
                </a:lnTo>
                <a:lnTo>
                  <a:pt x="6859705" y="1110843"/>
                </a:lnTo>
                <a:lnTo>
                  <a:pt x="6914807" y="1130094"/>
                </a:lnTo>
                <a:lnTo>
                  <a:pt x="6969670" y="1149297"/>
                </a:lnTo>
                <a:lnTo>
                  <a:pt x="7024282" y="1168447"/>
                </a:lnTo>
                <a:lnTo>
                  <a:pt x="7078630" y="1187537"/>
                </a:lnTo>
                <a:lnTo>
                  <a:pt x="7132703" y="1206561"/>
                </a:lnTo>
                <a:lnTo>
                  <a:pt x="7186489" y="1225511"/>
                </a:lnTo>
                <a:lnTo>
                  <a:pt x="7239976" y="1244381"/>
                </a:lnTo>
                <a:lnTo>
                  <a:pt x="7293152" y="1263164"/>
                </a:lnTo>
                <a:lnTo>
                  <a:pt x="7346005" y="1281855"/>
                </a:lnTo>
                <a:lnTo>
                  <a:pt x="7398523" y="1300446"/>
                </a:lnTo>
                <a:lnTo>
                  <a:pt x="7450695" y="1318930"/>
                </a:lnTo>
                <a:lnTo>
                  <a:pt x="7502508" y="1337302"/>
                </a:lnTo>
                <a:lnTo>
                  <a:pt x="7553951" y="1355554"/>
                </a:lnTo>
                <a:lnTo>
                  <a:pt x="7605011" y="1373680"/>
                </a:lnTo>
                <a:lnTo>
                  <a:pt x="7655677" y="1391674"/>
                </a:lnTo>
                <a:lnTo>
                  <a:pt x="7705936" y="1409528"/>
                </a:lnTo>
                <a:lnTo>
                  <a:pt x="7755778" y="1427237"/>
                </a:lnTo>
                <a:lnTo>
                  <a:pt x="7805189" y="1444793"/>
                </a:lnTo>
                <a:lnTo>
                  <a:pt x="7854158" y="1462191"/>
                </a:lnTo>
                <a:lnTo>
                  <a:pt x="7902674" y="1479422"/>
                </a:lnTo>
                <a:lnTo>
                  <a:pt x="7950723" y="1496482"/>
                </a:lnTo>
                <a:lnTo>
                  <a:pt x="7998295" y="1513363"/>
                </a:lnTo>
                <a:lnTo>
                  <a:pt x="8045377" y="1530058"/>
                </a:lnTo>
                <a:lnTo>
                  <a:pt x="8091957" y="1546562"/>
                </a:lnTo>
                <a:lnTo>
                  <a:pt x="8138024" y="1562867"/>
                </a:lnTo>
                <a:lnTo>
                  <a:pt x="8183566" y="1578967"/>
                </a:lnTo>
                <a:lnTo>
                  <a:pt x="8228570" y="1594855"/>
                </a:lnTo>
                <a:lnTo>
                  <a:pt x="8273025" y="1610525"/>
                </a:lnTo>
                <a:lnTo>
                  <a:pt x="8316919" y="1625971"/>
                </a:lnTo>
                <a:lnTo>
                  <a:pt x="8360239" y="1641184"/>
                </a:lnTo>
                <a:lnTo>
                  <a:pt x="8402975" y="1656160"/>
                </a:lnTo>
                <a:lnTo>
                  <a:pt x="8445113" y="1670891"/>
                </a:lnTo>
                <a:lnTo>
                  <a:pt x="8486643" y="1685371"/>
                </a:lnTo>
                <a:lnTo>
                  <a:pt x="8527552" y="1699593"/>
                </a:lnTo>
                <a:lnTo>
                  <a:pt x="8567829" y="1713551"/>
                </a:lnTo>
                <a:lnTo>
                  <a:pt x="8607461" y="1727238"/>
                </a:lnTo>
                <a:lnTo>
                  <a:pt x="8646436" y="1740647"/>
                </a:lnTo>
                <a:lnTo>
                  <a:pt x="8684743" y="1753772"/>
                </a:lnTo>
                <a:lnTo>
                  <a:pt x="8722369" y="1766606"/>
                </a:lnTo>
                <a:lnTo>
                  <a:pt x="8759303" y="1779143"/>
                </a:lnTo>
                <a:lnTo>
                  <a:pt x="8795533" y="1791376"/>
                </a:lnTo>
                <a:lnTo>
                  <a:pt x="8865833" y="1814904"/>
                </a:lnTo>
                <a:lnTo>
                  <a:pt x="8933174" y="1837137"/>
                </a:lnTo>
                <a:lnTo>
                  <a:pt x="8997459" y="1858023"/>
                </a:lnTo>
                <a:lnTo>
                  <a:pt x="9058594" y="1877509"/>
                </a:lnTo>
                <a:lnTo>
                  <a:pt x="9116483" y="1895541"/>
                </a:lnTo>
                <a:lnTo>
                  <a:pt x="9171031" y="1912069"/>
                </a:lnTo>
                <a:lnTo>
                  <a:pt x="9283146" y="1944973"/>
                </a:lnTo>
                <a:lnTo>
                  <a:pt x="9363390" y="1968464"/>
                </a:lnTo>
                <a:lnTo>
                  <a:pt x="9437911" y="1990268"/>
                </a:lnTo>
                <a:lnTo>
                  <a:pt x="9506861" y="2010431"/>
                </a:lnTo>
                <a:lnTo>
                  <a:pt x="9570396" y="2028999"/>
                </a:lnTo>
                <a:lnTo>
                  <a:pt x="9628671" y="2046017"/>
                </a:lnTo>
                <a:lnTo>
                  <a:pt x="9681841" y="2061531"/>
                </a:lnTo>
                <a:lnTo>
                  <a:pt x="9730060" y="2075586"/>
                </a:lnTo>
                <a:lnTo>
                  <a:pt x="9773482" y="2088229"/>
                </a:lnTo>
                <a:lnTo>
                  <a:pt x="9812263" y="2099504"/>
                </a:lnTo>
                <a:lnTo>
                  <a:pt x="9876520" y="2118134"/>
                </a:lnTo>
                <a:lnTo>
                  <a:pt x="9924067" y="2131842"/>
                </a:lnTo>
                <a:lnTo>
                  <a:pt x="9966766" y="2143969"/>
                </a:lnTo>
                <a:lnTo>
                  <a:pt x="9978831" y="2147071"/>
                </a:lnTo>
                <a:lnTo>
                  <a:pt x="9976768" y="2146312"/>
                </a:lnTo>
                <a:lnTo>
                  <a:pt x="9927771" y="2131117"/>
                </a:lnTo>
                <a:lnTo>
                  <a:pt x="9872999" y="2114521"/>
                </a:lnTo>
                <a:lnTo>
                  <a:pt x="9828491" y="2101101"/>
                </a:lnTo>
                <a:lnTo>
                  <a:pt x="9779032" y="2086220"/>
                </a:lnTo>
                <a:lnTo>
                  <a:pt x="9725860" y="2070245"/>
                </a:lnTo>
                <a:lnTo>
                  <a:pt x="9670213" y="2053538"/>
                </a:lnTo>
                <a:lnTo>
                  <a:pt x="9613328" y="2036464"/>
                </a:lnTo>
              </a:path>
            </a:pathLst>
          </a:custGeom>
          <a:ln w="25399">
            <a:solidFill>
              <a:srgbClr val="C00000"/>
            </a:solidFill>
          </a:ln>
        </p:spPr>
        <p:txBody>
          <a:bodyPr wrap="square" lIns="0" tIns="0" rIns="0" bIns="0" rtlCol="0"/>
          <a:lstStyle/>
          <a:p>
            <a:endParaRPr>
              <a:solidFill>
                <a:prstClr val="black"/>
              </a:solidFill>
            </a:endParaRPr>
          </a:p>
        </p:txBody>
      </p:sp>
      <p:sp>
        <p:nvSpPr>
          <p:cNvPr id="28" name="object 9"/>
          <p:cNvSpPr/>
          <p:nvPr/>
        </p:nvSpPr>
        <p:spPr>
          <a:xfrm>
            <a:off x="2814974" y="4130020"/>
            <a:ext cx="1272920" cy="29870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9" name="object 11"/>
          <p:cNvSpPr/>
          <p:nvPr/>
        </p:nvSpPr>
        <p:spPr>
          <a:xfrm>
            <a:off x="3310019" y="4487223"/>
            <a:ext cx="88265" cy="19303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文本框 1"/>
          <p:cNvSpPr txBox="1"/>
          <p:nvPr/>
        </p:nvSpPr>
        <p:spPr>
          <a:xfrm>
            <a:off x="2380556" y="4710425"/>
            <a:ext cx="2141755" cy="369332"/>
          </a:xfrm>
          <a:prstGeom prst="rect">
            <a:avLst/>
          </a:prstGeom>
          <a:noFill/>
        </p:spPr>
        <p:txBody>
          <a:bodyPr wrap="square" rtlCol="0">
            <a:spAutoFit/>
          </a:bodyPr>
          <a:lstStyle/>
          <a:p>
            <a:r>
              <a:rPr kumimoji="1" lang="zh-CN" altLang="en-US" smtClean="0">
                <a:solidFill>
                  <a:prstClr val="black"/>
                </a:solidFill>
                <a:latin typeface="黑体" panose="02010609060101010101" pitchFamily="49" charset="-122"/>
                <a:ea typeface="黑体" panose="02010609060101010101" pitchFamily="49" charset="-122"/>
                <a:cs typeface="黑体" panose="02010609060101010101" pitchFamily="49" charset="-122"/>
              </a:rPr>
              <a:t>清王朝由盛转衰</a:t>
            </a:r>
            <a:endParaRPr kumimoji="1" lang="zh-CN" altLang="en-US"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3481368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经济</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鸦片战争前的中国</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文化</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社会</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政治</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446917"/>
          </a:xfrm>
          <a:prstGeom prst="rect">
            <a:avLst/>
          </a:prstGeom>
        </p:spPr>
        <p:txBody>
          <a:bodyPr wrap="square">
            <a:spAutoFit/>
          </a:bodyPr>
          <a:lstStyle/>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自然经济。</a:t>
            </a:r>
          </a:p>
        </p:txBody>
      </p:sp>
      <p:sp>
        <p:nvSpPr>
          <p:cNvPr id="23" name="矩形 22"/>
          <p:cNvSpPr/>
          <p:nvPr/>
        </p:nvSpPr>
        <p:spPr>
          <a:xfrm>
            <a:off x="3302703" y="3902887"/>
            <a:ext cx="2262158" cy="923330"/>
          </a:xfrm>
          <a:prstGeom prst="rect">
            <a:avLst/>
          </a:prstGeom>
        </p:spPr>
        <p:txBody>
          <a:bodyPr wrap="none">
            <a:spAutoFit/>
          </a:bodyPr>
          <a:lstStyle/>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为</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核心</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solidFill>
                  <a:prstClr val="black"/>
                </a:solidFill>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5" name="文本框 24"/>
          <p:cNvSpPr txBox="1"/>
          <p:nvPr/>
        </p:nvSpPr>
        <p:spPr>
          <a:xfrm>
            <a:off x="512618" y="-83279"/>
            <a:ext cx="3773491" cy="369332"/>
          </a:xfrm>
          <a:prstGeom prst="rect">
            <a:avLst/>
          </a:prstGeom>
          <a:noFill/>
        </p:spPr>
        <p:txBody>
          <a:bodyPr wrap="square" rtlCol="0">
            <a:spAutoFit/>
          </a:bodyPr>
          <a:lstStyle/>
          <a:p>
            <a:r>
              <a:rPr kumimoji="1" lang="en-US" altLang="zh-CN" dirty="0" smtClean="0">
                <a:solidFill>
                  <a:prstClr val="white">
                    <a:lumMod val="75000"/>
                  </a:prstClr>
                </a:solidFill>
              </a:rPr>
              <a:t>1.1.1.1</a:t>
            </a:r>
            <a:r>
              <a:rPr kumimoji="1" lang="zh-CN" altLang="en-US" dirty="0" smtClean="0">
                <a:solidFill>
                  <a:prstClr val="white">
                    <a:lumMod val="75000"/>
                  </a:prstClr>
                </a:solidFill>
              </a:rPr>
              <a:t>中国封建社会的基本特点</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1765837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prstClr val="white"/>
              </a:solidFill>
            </a:endParaRPr>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经济</a:t>
            </a:r>
            <a:r>
              <a:rPr lang="en-US" altLang="zh-CN" sz="2400" dirty="0" smtClean="0">
                <a:solidFill>
                  <a:prstClr val="black"/>
                </a:solidFill>
                <a:latin typeface="华文新魏" panose="02010800040101010101" pitchFamily="2" charset="-122"/>
                <a:ea typeface="华文新魏" panose="02010800040101010101" pitchFamily="2" charset="-122"/>
              </a:rPr>
              <a:t>—</a:t>
            </a:r>
            <a:r>
              <a:rPr lang="zh-CN" altLang="en-US" sz="2400" dirty="0" smtClean="0">
                <a:solidFill>
                  <a:prstClr val="black"/>
                </a:solidFill>
                <a:latin typeface="华文新魏" panose="02010800040101010101" pitchFamily="2" charset="-122"/>
                <a:ea typeface="华文新魏" panose="02010800040101010101" pitchFamily="2" charset="-122"/>
              </a:rPr>
              <a:t>土地兼并</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solidFill>
                  <a:prstClr val="black"/>
                </a:solidFill>
                <a:latin typeface="华文新魏" panose="02010800040101010101" pitchFamily="2" charset="-122"/>
                <a:ea typeface="华文新魏" panose="02010800040101010101" pitchFamily="2" charset="-122"/>
              </a:rPr>
              <a:t>晚清的危机</a:t>
            </a:r>
            <a:endParaRPr lang="zh-CN" altLang="en-US" sz="3200" dirty="0">
              <a:solidFill>
                <a:prstClr val="black"/>
              </a:solidFill>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smtClean="0">
                <a:solidFill>
                  <a:prstClr val="black"/>
                </a:solidFill>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文化</a:t>
            </a:r>
            <a:r>
              <a:rPr lang="en-US" altLang="zh-CN" sz="2400" dirty="0" smtClean="0">
                <a:solidFill>
                  <a:prstClr val="black"/>
                </a:solidFill>
                <a:latin typeface="华文新魏" panose="02010800040101010101" pitchFamily="2" charset="-122"/>
                <a:ea typeface="华文新魏" panose="02010800040101010101" pitchFamily="2" charset="-122"/>
              </a:rPr>
              <a:t>—</a:t>
            </a:r>
            <a:r>
              <a:rPr lang="zh-CN" altLang="en-US" sz="2400" dirty="0" smtClean="0">
                <a:solidFill>
                  <a:prstClr val="black"/>
                </a:solidFill>
                <a:latin typeface="华文新魏" panose="02010800040101010101" pitchFamily="2" charset="-122"/>
                <a:ea typeface="华文新魏" panose="02010800040101010101" pitchFamily="2" charset="-122"/>
              </a:rPr>
              <a:t>万马齐喑</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4000" dirty="0" smtClean="0">
                <a:solidFill>
                  <a:prstClr val="black"/>
                </a:solidFill>
                <a:latin typeface="华文新魏" panose="02010800040101010101" pitchFamily="2" charset="-122"/>
                <a:ea typeface="华文新魏" panose="02010800040101010101" pitchFamily="2" charset="-122"/>
              </a:rPr>
              <a:t>对外</a:t>
            </a:r>
            <a:r>
              <a:rPr lang="en-US" altLang="zh-CN" sz="4000" dirty="0" smtClean="0">
                <a:solidFill>
                  <a:prstClr val="black"/>
                </a:solidFill>
                <a:latin typeface="华文新魏" panose="02010800040101010101" pitchFamily="2" charset="-122"/>
                <a:ea typeface="华文新魏" panose="02010800040101010101" pitchFamily="2" charset="-122"/>
              </a:rPr>
              <a:t>—</a:t>
            </a:r>
            <a:r>
              <a:rPr lang="zh-CN" altLang="en-US" sz="4000" dirty="0" smtClean="0">
                <a:solidFill>
                  <a:srgbClr val="C00000"/>
                </a:solidFill>
                <a:latin typeface="华文新魏" panose="02010800040101010101" pitchFamily="2" charset="-122"/>
                <a:ea typeface="华文新魏" panose="02010800040101010101" pitchFamily="2" charset="-122"/>
              </a:rPr>
              <a:t>闭关锁国</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400" dirty="0" smtClean="0">
                <a:solidFill>
                  <a:prstClr val="black"/>
                </a:solidFill>
                <a:latin typeface="华文新魏" panose="02010800040101010101" pitchFamily="2" charset="-122"/>
                <a:ea typeface="华文新魏" panose="02010800040101010101" pitchFamily="2" charset="-122"/>
              </a:rPr>
              <a:t>政治</a:t>
            </a:r>
            <a:r>
              <a:rPr lang="en-US" altLang="zh-CN" sz="2400" dirty="0" smtClean="0">
                <a:solidFill>
                  <a:prstClr val="black"/>
                </a:solidFill>
                <a:latin typeface="华文新魏" panose="02010800040101010101" pitchFamily="2" charset="-122"/>
                <a:ea typeface="华文新魏" panose="02010800040101010101" pitchFamily="2" charset="-122"/>
              </a:rPr>
              <a:t>—</a:t>
            </a:r>
            <a:r>
              <a:rPr lang="zh-CN" altLang="en-US" sz="2400" dirty="0" smtClean="0">
                <a:solidFill>
                  <a:prstClr val="black"/>
                </a:solidFill>
                <a:latin typeface="华文新魏" panose="02010800040101010101" pitchFamily="2" charset="-122"/>
                <a:ea typeface="华文新魏" panose="02010800040101010101" pitchFamily="2" charset="-122"/>
              </a:rPr>
              <a:t>官僚机构膨胀</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en-US" altLang="zh-CN"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solidFill>
                <a:prstClr val="black"/>
              </a:solidFill>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12618" y="-83279"/>
            <a:ext cx="4170218" cy="369332"/>
          </a:xfrm>
          <a:prstGeom prst="rect">
            <a:avLst/>
          </a:prstGeom>
          <a:noFill/>
        </p:spPr>
        <p:txBody>
          <a:bodyPr wrap="square" rtlCol="0">
            <a:spAutoFit/>
          </a:bodyPr>
          <a:lstStyle/>
          <a:p>
            <a:r>
              <a:rPr kumimoji="1" lang="en-US" altLang="zh-CN" smtClean="0">
                <a:solidFill>
                  <a:prstClr val="white">
                    <a:lumMod val="75000"/>
                  </a:prstClr>
                </a:solidFill>
              </a:rPr>
              <a:t>1.1.1.2</a:t>
            </a:r>
            <a:r>
              <a:rPr kumimoji="1" lang="zh-CN" altLang="en-US" dirty="0" smtClean="0">
                <a:solidFill>
                  <a:prstClr val="white">
                    <a:lumMod val="75000"/>
                  </a:prstClr>
                </a:solidFill>
              </a:rPr>
              <a:t>中国封建社会末期的社会危机</a:t>
            </a:r>
            <a:endParaRPr kumimoji="1" lang="zh-CN" altLang="en-US" dirty="0">
              <a:solidFill>
                <a:prstClr val="white">
                  <a:lumMod val="75000"/>
                </a:prstClr>
              </a:solidFill>
            </a:endParaRPr>
          </a:p>
        </p:txBody>
      </p:sp>
    </p:spTree>
    <p:custDataLst>
      <p:tags r:id="rId1"/>
    </p:custDataLst>
    <p:extLst>
      <p:ext uri="{BB962C8B-B14F-4D97-AF65-F5344CB8AC3E}">
        <p14:creationId xmlns:p14="http://schemas.microsoft.com/office/powerpoint/2010/main" val="3614302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8550" y="158115"/>
            <a:ext cx="10515600" cy="3851910"/>
          </a:xfrm>
        </p:spPr>
        <p:txBody>
          <a:bodyPr/>
          <a:lstStyle/>
          <a:p>
            <a:pPr>
              <a:lnSpc>
                <a:spcPct val="200000"/>
              </a:lnSpc>
            </a:pPr>
            <a:r>
              <a:rPr lang="zh-CN" altLang="en-US" sz="3600"/>
              <a:t>清朝的</a:t>
            </a:r>
            <a:r>
              <a:rPr lang="en-US" altLang="zh-CN" sz="3600"/>
              <a:t>boss</a:t>
            </a:r>
            <a:r>
              <a:rPr lang="zh-CN" altLang="en-US" sz="3600"/>
              <a:t>家族</a:t>
            </a:r>
            <a:r>
              <a:rPr lang="en-US" altLang="zh-CN" sz="3600"/>
              <a:t>——</a:t>
            </a:r>
            <a:r>
              <a:rPr lang="zh-CN" altLang="en-US" sz="3600"/>
              <a:t>爱新觉罗家族</a:t>
            </a:r>
            <a:br>
              <a:rPr lang="zh-CN" altLang="en-US" sz="3600"/>
            </a:br>
            <a:r>
              <a:rPr lang="zh-CN" altLang="en-US" sz="3600"/>
              <a:t>把国门锁死，说：</a:t>
            </a:r>
            <a:r>
              <a:rPr lang="en-US" altLang="zh-CN" sz="3600"/>
              <a:t>“</a:t>
            </a:r>
            <a:r>
              <a:rPr lang="zh-CN" altLang="en-US" sz="3600"/>
              <a:t>我们会一直幸福下去。</a:t>
            </a:r>
            <a:r>
              <a:rPr lang="en-US" altLang="zh-CN" sz="3600"/>
              <a:t>”</a:t>
            </a:r>
          </a:p>
        </p:txBody>
      </p:sp>
      <p:pic>
        <p:nvPicPr>
          <p:cNvPr id="4" name="图片 3"/>
          <p:cNvPicPr>
            <a:picLocks noChangeAspect="1"/>
          </p:cNvPicPr>
          <p:nvPr/>
        </p:nvPicPr>
        <p:blipFill>
          <a:blip r:embed="rId3"/>
          <a:stretch>
            <a:fillRect/>
          </a:stretch>
        </p:blipFill>
        <p:spPr>
          <a:xfrm>
            <a:off x="3445510" y="3822065"/>
            <a:ext cx="4565650" cy="2346960"/>
          </a:xfrm>
          <a:prstGeom prst="ellipse">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2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a:t>
              </a: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45005" y="2742565"/>
            <a:ext cx="8301990" cy="2138045"/>
          </a:xfrm>
        </p:spPr>
        <p:txBody>
          <a:bodyPr/>
          <a:lstStyle/>
          <a:p>
            <a:pPr marL="0" indent="0">
              <a:buNone/>
            </a:pPr>
            <a:r>
              <a:rPr lang="en-US" altLang="zh-CN" sz="4800"/>
              <a:t>   </a:t>
            </a:r>
            <a:r>
              <a:rPr lang="zh-CN" altLang="en-US" sz="4800"/>
              <a:t>我们会一直幸福下去么？</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5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a:t>
              </a:r>
            </a:p>
          </p:txBody>
        </p: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5985" y="1297305"/>
            <a:ext cx="5386070" cy="635000"/>
          </a:xfrm>
        </p:spPr>
        <p:txBody>
          <a:bodyPr/>
          <a:lstStyle/>
          <a:p>
            <a:pPr marL="0" indent="0">
              <a:buNone/>
            </a:pPr>
            <a:r>
              <a:rPr lang="zh-CN" altLang="en-US" sz="3200"/>
              <a:t>会啊，因为我们都沉醉了</a:t>
            </a:r>
            <a:endParaRPr lang="en-US" altLang="zh-CN" sz="3200"/>
          </a:p>
        </p:txBody>
      </p:sp>
      <p:pic>
        <p:nvPicPr>
          <p:cNvPr id="6" name="图片 5"/>
          <p:cNvPicPr>
            <a:picLocks noChangeAspect="1"/>
          </p:cNvPicPr>
          <p:nvPr/>
        </p:nvPicPr>
        <p:blipFill>
          <a:blip r:embed="rId3"/>
          <a:stretch>
            <a:fillRect/>
          </a:stretch>
        </p:blipFill>
        <p:spPr>
          <a:xfrm>
            <a:off x="2719705" y="2271395"/>
            <a:ext cx="6437630" cy="3377565"/>
          </a:xfrm>
          <a:prstGeom prst="ellipse">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599"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690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a:t>
              </a:r>
            </a:p>
          </p:txBody>
        </p:sp>
      </p:gr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8850" y="1531620"/>
            <a:ext cx="3146425" cy="1353185"/>
          </a:xfrm>
        </p:spPr>
        <p:txBody>
          <a:bodyPr/>
          <a:lstStyle/>
          <a:p>
            <a:pPr marL="0" indent="0">
              <a:buNone/>
            </a:pPr>
            <a:r>
              <a:rPr lang="zh-CN" altLang="en-US" sz="3600"/>
              <a:t>沉醉于</a:t>
            </a:r>
            <a:r>
              <a:rPr lang="en-US" altLang="zh-CN" sz="3600"/>
              <a:t>......</a:t>
            </a:r>
          </a:p>
        </p:txBody>
      </p:sp>
      <p:pic>
        <p:nvPicPr>
          <p:cNvPr id="5" name="图片 4"/>
          <p:cNvPicPr>
            <a:picLocks noChangeAspect="1"/>
          </p:cNvPicPr>
          <p:nvPr/>
        </p:nvPicPr>
        <p:blipFill>
          <a:blip r:embed="rId3">
            <a:clrChange>
              <a:clrFrom>
                <a:srgbClr val="FCFFFF">
                  <a:alpha val="100000"/>
                </a:srgbClr>
              </a:clrFrom>
              <a:clrTo>
                <a:srgbClr val="FCFFFF">
                  <a:alpha val="100000"/>
                  <a:alpha val="0"/>
                </a:srgbClr>
              </a:clrTo>
            </a:clrChange>
          </a:blip>
          <a:srcRect r="24590" b="6038"/>
          <a:stretch>
            <a:fillRect/>
          </a:stretch>
        </p:blipFill>
        <p:spPr>
          <a:xfrm>
            <a:off x="3481070" y="1336675"/>
            <a:ext cx="5470525" cy="4546600"/>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6407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86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177"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a:t>
              </a: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986" y="991949"/>
            <a:ext cx="9948545" cy="2108092"/>
          </a:xfrm>
        </p:spPr>
        <p:txBody>
          <a:bodyPr/>
          <a:lstStyle/>
          <a:p>
            <a:pPr marL="0" indent="0">
              <a:buNone/>
            </a:pPr>
            <a:r>
              <a:rPr lang="zh-CN" altLang="en-US" sz="3200" dirty="0"/>
              <a:t>鸦片取代了功名、女人和金钱在中国男人心中的位置。</a:t>
            </a:r>
          </a:p>
          <a:p>
            <a:pPr marL="0" indent="0">
              <a:buNone/>
            </a:pPr>
            <a:endParaRPr lang="zh-CN" altLang="en-US" sz="3200" dirty="0"/>
          </a:p>
          <a:p>
            <a:pPr marL="0" indent="0">
              <a:buNone/>
            </a:pPr>
            <a:r>
              <a:rPr lang="zh-CN" altLang="en-US" sz="3200" dirty="0"/>
              <a:t>这个时候大清皇帝突然意识到</a:t>
            </a:r>
            <a:r>
              <a:rPr lang="en-US" altLang="zh-CN" sz="3200" dirty="0"/>
              <a:t>——</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0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39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7%</a:t>
              </a:r>
            </a:p>
          </p:txBody>
        </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22045" y="969645"/>
            <a:ext cx="9948545" cy="4919345"/>
          </a:xfrm>
        </p:spPr>
        <p:txBody>
          <a:bodyPr/>
          <a:lstStyle/>
          <a:p>
            <a:pPr marL="0" indent="0">
              <a:buNone/>
            </a:pPr>
            <a:r>
              <a:rPr lang="zh-CN" altLang="en-US" sz="3200"/>
              <a:t>鸦片取代了功名、女人和金钱在中国男人心中的位置。</a:t>
            </a:r>
          </a:p>
          <a:p>
            <a:pPr marL="0" indent="0">
              <a:buNone/>
            </a:pPr>
            <a:endParaRPr lang="zh-CN" altLang="en-US" sz="3200"/>
          </a:p>
          <a:p>
            <a:pPr marL="0" indent="0">
              <a:buNone/>
            </a:pPr>
            <a:r>
              <a:rPr lang="zh-CN" altLang="en-US" sz="3200"/>
              <a:t>这个时候大清皇帝突然意识到</a:t>
            </a:r>
            <a:r>
              <a:rPr lang="en-US" altLang="zh-CN" sz="3200"/>
              <a:t>——</a:t>
            </a:r>
          </a:p>
        </p:txBody>
      </p:sp>
      <p:grpSp>
        <p:nvGrpSpPr>
          <p:cNvPr id="7" name="组合 6"/>
          <p:cNvGrpSpPr/>
          <p:nvPr/>
        </p:nvGrpSpPr>
        <p:grpSpPr>
          <a:xfrm>
            <a:off x="4642485" y="2311400"/>
            <a:ext cx="4157980" cy="4074160"/>
            <a:chOff x="7553" y="3464"/>
            <a:chExt cx="6548" cy="6416"/>
          </a:xfrm>
        </p:grpSpPr>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553" y="3464"/>
              <a:ext cx="5548" cy="5400"/>
            </a:xfrm>
            <a:prstGeom prst="rect">
              <a:avLst/>
            </a:prstGeom>
          </p:spPr>
        </p:pic>
        <p:sp>
          <p:nvSpPr>
            <p:cNvPr id="6" name="文本框 5"/>
            <p:cNvSpPr txBox="1"/>
            <p:nvPr/>
          </p:nvSpPr>
          <p:spPr>
            <a:xfrm>
              <a:off x="7553" y="8864"/>
              <a:ext cx="6549" cy="1016"/>
            </a:xfrm>
            <a:prstGeom prst="rect">
              <a:avLst/>
            </a:prstGeom>
            <a:noFill/>
          </p:spPr>
          <p:txBody>
            <a:bodyPr wrap="square" rtlCol="0">
              <a:spAutoFit/>
            </a:bodyPr>
            <a:lstStyle/>
            <a:p>
              <a:r>
                <a:rPr lang="zh-CN" altLang="en-US" sz="3600">
                  <a:solidFill>
                    <a:srgbClr val="323C3E"/>
                  </a:solidFill>
                  <a:latin typeface="方正启体简体" panose="03000509000000000000" charset="-122"/>
                  <a:ea typeface="方正启体简体" panose="03000509000000000000" charset="-122"/>
                </a:rPr>
                <a:t>总有刁民想害朕</a:t>
              </a:r>
            </a:p>
          </p:txBody>
        </p:sp>
      </p:gr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62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358445" y="887841"/>
            <a:ext cx="9791776" cy="3899166"/>
          </a:xfrm>
        </p:spPr>
        <p:txBody>
          <a:bodyPr>
            <a:noAutofit/>
          </a:bodyPr>
          <a:lstStyle/>
          <a:p>
            <a:pPr algn="ctr">
              <a:lnSpc>
                <a:spcPct val="200000"/>
              </a:lnSpc>
            </a:pPr>
            <a:r>
              <a:rPr lang="zh-CN" altLang="en-US" dirty="0">
                <a:solidFill>
                  <a:schemeClr val="bg1"/>
                </a:solidFill>
                <a:latin typeface="方正启体简体" panose="03000509000000000000" charset="-122"/>
                <a:cs typeface="方正清刻本悦宋简体" panose="02000000000000000000" charset="-122"/>
                <a:sym typeface="+mn-ea"/>
              </a:rPr>
              <a:t>江湖上有一个传说，</a:t>
            </a:r>
            <a:r>
              <a:rPr lang="en-US" altLang="zh-CN" dirty="0">
                <a:solidFill>
                  <a:schemeClr val="bg1"/>
                </a:solidFill>
                <a:latin typeface="方正启体简体" panose="03000509000000000000" charset="-122"/>
                <a:cs typeface="方正清刻本悦宋简体" panose="02000000000000000000" charset="-122"/>
                <a:sym typeface="+mn-ea"/>
              </a:rPr>
              <a:t/>
            </a:r>
            <a:br>
              <a:rPr lang="en-US" altLang="zh-CN" dirty="0">
                <a:solidFill>
                  <a:schemeClr val="bg1"/>
                </a:solidFill>
                <a:latin typeface="方正启体简体" panose="03000509000000000000" charset="-122"/>
                <a:cs typeface="方正清刻本悦宋简体" panose="02000000000000000000" charset="-122"/>
                <a:sym typeface="+mn-ea"/>
              </a:rPr>
            </a:br>
            <a:r>
              <a:rPr lang="zh-CN" altLang="en-US" dirty="0">
                <a:solidFill>
                  <a:schemeClr val="bg1"/>
                </a:solidFill>
                <a:latin typeface="方正启体简体" panose="03000509000000000000" charset="-122"/>
                <a:cs typeface="方正清刻本悦宋简体" panose="02000000000000000000" charset="-122"/>
                <a:sym typeface="+mn-ea"/>
              </a:rPr>
              <a:t>传说上</a:t>
            </a:r>
            <a:r>
              <a:rPr lang="zh-CN" altLang="en-US" dirty="0" smtClean="0">
                <a:solidFill>
                  <a:schemeClr val="bg1"/>
                </a:solidFill>
                <a:latin typeface="方正启体简体" panose="03000509000000000000" charset="-122"/>
                <a:cs typeface="方正清刻本悦宋简体" panose="02000000000000000000" charset="-122"/>
                <a:sym typeface="+mn-ea"/>
              </a:rPr>
              <a:t>了</a:t>
            </a:r>
            <a:r>
              <a:rPr lang="zh-CN" altLang="en-US" dirty="0">
                <a:solidFill>
                  <a:schemeClr val="bg1"/>
                </a:solidFill>
                <a:latin typeface="方正启体简体" panose="03000509000000000000" charset="-122"/>
                <a:cs typeface="方正清刻本悦宋简体" panose="02000000000000000000" charset="-122"/>
                <a:sym typeface="+mn-ea"/>
              </a:rPr>
              <a:t>娟娟</a:t>
            </a:r>
            <a:r>
              <a:rPr lang="zh-CN" altLang="en-US" dirty="0" smtClean="0">
                <a:solidFill>
                  <a:schemeClr val="bg1"/>
                </a:solidFill>
                <a:latin typeface="方正启体简体" panose="03000509000000000000" charset="-122"/>
                <a:cs typeface="方正清刻本悦宋简体" panose="02000000000000000000" charset="-122"/>
                <a:sym typeface="+mn-ea"/>
              </a:rPr>
              <a:t>老师</a:t>
            </a:r>
            <a:r>
              <a:rPr lang="zh-CN" altLang="en-US" dirty="0">
                <a:solidFill>
                  <a:schemeClr val="bg1"/>
                </a:solidFill>
                <a:latin typeface="方正启体简体" panose="03000509000000000000" charset="-122"/>
                <a:cs typeface="方正清刻本悦宋简体" panose="02000000000000000000" charset="-122"/>
                <a:sym typeface="+mn-ea"/>
              </a:rPr>
              <a:t>的课逢考必过。</a:t>
            </a:r>
          </a:p>
        </p:txBody>
      </p:sp>
    </p:spTree>
    <p:custDataLst>
      <p:tags r:id="rId1"/>
    </p:custDataLst>
    <p:extLst>
      <p:ext uri="{BB962C8B-B14F-4D97-AF65-F5344CB8AC3E}">
        <p14:creationId xmlns:p14="http://schemas.microsoft.com/office/powerpoint/2010/main" val="2618008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7880" y="1640840"/>
            <a:ext cx="8769985" cy="660400"/>
          </a:xfrm>
        </p:spPr>
        <p:txBody>
          <a:bodyPr/>
          <a:lstStyle/>
          <a:p>
            <a:pPr marL="0" indent="0">
              <a:buNone/>
            </a:pPr>
            <a:r>
              <a:rPr lang="zh-CN" altLang="en-US" sz="3200"/>
              <a:t>小林啊，鸦片这个东西不能再留了。</a:t>
            </a:r>
          </a:p>
        </p:txBody>
      </p:sp>
      <p:sp>
        <p:nvSpPr>
          <p:cNvPr id="4" name="内容占位符 2"/>
          <p:cNvSpPr>
            <a:spLocks noGrp="1"/>
          </p:cNvSpPr>
          <p:nvPr/>
        </p:nvSpPr>
        <p:spPr>
          <a:xfrm>
            <a:off x="6939915" y="3939540"/>
            <a:ext cx="3850640" cy="121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a:ea typeface="方正启体简体" panose="03000509000000000000" charset="-122"/>
              </a:rPr>
              <a:t>我办事，您放心！</a:t>
            </a: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45135" y="910590"/>
            <a:ext cx="1574800" cy="1534160"/>
          </a:xfrm>
          <a:prstGeom prst="rect">
            <a:avLst/>
          </a:prstGeom>
        </p:spPr>
      </p:pic>
      <p:pic>
        <p:nvPicPr>
          <p:cNvPr id="6" name="图片 5"/>
          <p:cNvPicPr>
            <a:picLocks noChangeAspect="1"/>
          </p:cNvPicPr>
          <p:nvPr/>
        </p:nvPicPr>
        <p:blipFill>
          <a:blip r:embed="rId4"/>
          <a:stretch>
            <a:fillRect/>
          </a:stretch>
        </p:blipFill>
        <p:spPr>
          <a:xfrm>
            <a:off x="10494010" y="3134360"/>
            <a:ext cx="1283335" cy="2019935"/>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a:t>
              </a:r>
            </a:p>
          </p:txBody>
        </p:sp>
      </p:gr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2015" y="613410"/>
            <a:ext cx="8417560" cy="1325880"/>
          </a:xfrm>
        </p:spPr>
        <p:txBody>
          <a:bodyPr/>
          <a:lstStyle/>
          <a:p>
            <a:r>
              <a:rPr lang="zh-CN" altLang="en-US" sz="4000">
                <a:latin typeface="方正启体简体" panose="03000509000000000000" charset="-122"/>
                <a:cs typeface="方正启体简体" panose="03000509000000000000" charset="-122"/>
              </a:rPr>
              <a:t>这就是，惹毛了英国的</a:t>
            </a:r>
            <a:r>
              <a:rPr lang="en-US" altLang="zh-CN" sz="4000">
                <a:latin typeface="方正启体简体" panose="03000509000000000000" charset="-122"/>
                <a:cs typeface="方正启体简体" panose="03000509000000000000" charset="-122"/>
              </a:rPr>
              <a:t>“</a:t>
            </a:r>
            <a:r>
              <a:rPr lang="zh-CN" altLang="en-US" sz="4000">
                <a:latin typeface="方正启体简体" panose="03000509000000000000" charset="-122"/>
                <a:cs typeface="方正启体简体" panose="03000509000000000000" charset="-122"/>
              </a:rPr>
              <a:t>虎门销烟</a:t>
            </a:r>
            <a:r>
              <a:rPr lang="en-US" altLang="zh-CN" sz="4000">
                <a:latin typeface="方正启体简体" panose="03000509000000000000" charset="-122"/>
                <a:cs typeface="方正启体简体" panose="03000509000000000000" charset="-122"/>
              </a:rPr>
              <a:t>”</a:t>
            </a:r>
          </a:p>
        </p:txBody>
      </p:sp>
      <p:pic>
        <p:nvPicPr>
          <p:cNvPr id="4" name="内容占位符 3"/>
          <p:cNvPicPr>
            <a:picLocks noGrp="1" noChangeAspect="1"/>
          </p:cNvPicPr>
          <p:nvPr>
            <p:ph idx="1"/>
          </p:nvPr>
        </p:nvPicPr>
        <p:blipFill>
          <a:blip r:embed="rId3"/>
          <a:stretch>
            <a:fillRect/>
          </a:stretch>
        </p:blipFill>
        <p:spPr>
          <a:xfrm>
            <a:off x="1461770" y="1905635"/>
            <a:ext cx="9268460" cy="421703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0" name="组合 29"/>
          <p:cNvGrpSpPr/>
          <p:nvPr/>
        </p:nvGrpSpPr>
        <p:grpSpPr>
          <a:xfrm>
            <a:off x="46926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93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a:t>
              </a:r>
            </a:p>
          </p:txBody>
        </p:sp>
      </p:gr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7235" y="789305"/>
            <a:ext cx="7759065" cy="1325880"/>
          </a:xfrm>
        </p:spPr>
        <p:txBody>
          <a:bodyPr/>
          <a:lstStyle/>
          <a:p>
            <a:r>
              <a:rPr lang="en-US" altLang="zh-CN"/>
              <a:t>1840</a:t>
            </a:r>
            <a:r>
              <a:rPr lang="zh-CN" altLang="en-US"/>
              <a:t>年  第一次鸦片战争爆发</a:t>
            </a:r>
          </a:p>
        </p:txBody>
      </p:sp>
      <p:pic>
        <p:nvPicPr>
          <p:cNvPr id="4" name="内容占位符 3"/>
          <p:cNvPicPr>
            <a:picLocks noGrp="1" noChangeAspect="1"/>
          </p:cNvPicPr>
          <p:nvPr>
            <p:ph idx="1"/>
          </p:nvPr>
        </p:nvPicPr>
        <p:blipFill>
          <a:blip r:embed="rId3">
            <a:clrChange>
              <a:clrFrom>
                <a:srgbClr val="FCEABA">
                  <a:alpha val="100000"/>
                </a:srgbClr>
              </a:clrFrom>
              <a:clrTo>
                <a:srgbClr val="FCEABA">
                  <a:alpha val="100000"/>
                  <a:alpha val="0"/>
                </a:srgbClr>
              </a:clrTo>
            </a:clrChange>
          </a:blip>
          <a:stretch>
            <a:fillRect/>
          </a:stretch>
        </p:blipFill>
        <p:spPr>
          <a:xfrm>
            <a:off x="1870075" y="2115185"/>
            <a:ext cx="8032750" cy="453961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8%</a:t>
              </a:r>
            </a:p>
          </p:txBody>
        </p:sp>
      </p:gr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54828" y="1251693"/>
            <a:ext cx="1572510" cy="501318"/>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0813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6"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4"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封建社会</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2" name="组合 1"/>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9%</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554828" y="1251693"/>
            <a:ext cx="1572510" cy="501318"/>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7" name="矩形 6"/>
          <p:cNvSpPr/>
          <p:nvPr/>
        </p:nvSpPr>
        <p:spPr>
          <a:xfrm>
            <a:off x="2319020" y="5131435"/>
            <a:ext cx="6472555" cy="1014730"/>
          </a:xfrm>
          <a:prstGeom prst="rect">
            <a:avLst/>
          </a:prstGeom>
        </p:spPr>
        <p:txBody>
          <a:bodyPr wrap="square">
            <a:spAutoFit/>
          </a:bodyPr>
          <a:lstStyle/>
          <a:p>
            <a:pPr>
              <a:lnSpc>
                <a:spcPct val="250000"/>
              </a:lnSpc>
            </a:pPr>
            <a:r>
              <a:rPr lang="zh-CN" altLang="en-US" sz="2400" dirty="0">
                <a:latin typeface="黑体" panose="02010609060101010101" pitchFamily="49" charset="-122"/>
                <a:ea typeface="黑体" panose="02010609060101010101" pitchFamily="49" charset="-122"/>
              </a:rPr>
              <a:t>中国近代史的开端：</a:t>
            </a:r>
            <a:r>
              <a:rPr lang="en-US" altLang="zh-CN" sz="2400" dirty="0">
                <a:solidFill>
                  <a:srgbClr val="C00000"/>
                </a:solidFill>
                <a:latin typeface="黑体" panose="02010609060101010101" pitchFamily="49" charset="-122"/>
                <a:ea typeface="黑体" panose="02010609060101010101" pitchFamily="49" charset="-122"/>
              </a:rPr>
              <a:t>1840</a:t>
            </a:r>
            <a:r>
              <a:rPr lang="zh-CN" altLang="en-US" sz="2400" dirty="0">
                <a:solidFill>
                  <a:srgbClr val="C00000"/>
                </a:solidFill>
                <a:latin typeface="黑体" panose="02010609060101010101" pitchFamily="49" charset="-122"/>
                <a:ea typeface="黑体" panose="02010609060101010101" pitchFamily="49" charset="-122"/>
              </a:rPr>
              <a:t>年第一次鸦片战争</a:t>
            </a:r>
          </a:p>
        </p:txBody>
      </p:sp>
      <p:sp>
        <p:nvSpPr>
          <p:cNvPr id="8" name="object 66"/>
          <p:cNvSpPr/>
          <p:nvPr/>
        </p:nvSpPr>
        <p:spPr>
          <a:xfrm>
            <a:off x="1404653" y="2208133"/>
            <a:ext cx="1194574" cy="1765553"/>
          </a:xfrm>
          <a:prstGeom prst="rect">
            <a:avLst/>
          </a:prstGeom>
          <a:blipFill>
            <a:blip r:embed="rId3"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4"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5"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3"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4" name="组合 13"/>
          <p:cNvGrpSpPr/>
          <p:nvPr/>
        </p:nvGrpSpPr>
        <p:grpSpPr>
          <a:xfrm>
            <a:off x="5309235" y="12065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10%</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0057" y="933450"/>
            <a:ext cx="9305925" cy="1325880"/>
          </a:xfrm>
        </p:spPr>
        <p:txBody>
          <a:bodyPr>
            <a:noAutofit/>
          </a:bodyPr>
          <a:lstStyle/>
          <a:p>
            <a:pPr>
              <a:lnSpc>
                <a:spcPct val="150000"/>
              </a:lnSpc>
            </a:pPr>
            <a:r>
              <a:rPr lang="zh-CN" altLang="en-US" dirty="0"/>
              <a:t>中国人终于意识到我们被入侵了</a:t>
            </a:r>
            <a:r>
              <a:rPr lang="en-US" altLang="zh-CN" dirty="0"/>
              <a:t>......  </a:t>
            </a:r>
          </a:p>
        </p:txBody>
      </p:sp>
      <p:pic>
        <p:nvPicPr>
          <p:cNvPr id="8" name="图片 7"/>
          <p:cNvPicPr>
            <a:picLocks noChangeAspect="1"/>
          </p:cNvPicPr>
          <p:nvPr/>
        </p:nvPicPr>
        <p:blipFill>
          <a:blip r:embed="rId3"/>
          <a:srcRect b="5601"/>
          <a:stretch>
            <a:fillRect/>
          </a:stretch>
        </p:blipFill>
        <p:spPr>
          <a:xfrm>
            <a:off x="3089910" y="2564130"/>
            <a:ext cx="6012180" cy="3424555"/>
          </a:xfrm>
          <a:prstGeom prst="round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309235" y="120650"/>
            <a:ext cx="5616575" cy="508000"/>
            <a:chOff x="6308" y="200"/>
            <a:chExt cx="8845" cy="800"/>
          </a:xfrm>
        </p:grpSpPr>
        <p:grpSp>
          <p:nvGrpSpPr>
            <p:cNvPr id="4" name="组合 3"/>
            <p:cNvGrpSpPr/>
            <p:nvPr/>
          </p:nvGrpSpPr>
          <p:grpSpPr>
            <a:xfrm>
              <a:off x="6308" y="200"/>
              <a:ext cx="8845" cy="8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169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871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12%</a:t>
              </a:r>
            </a:p>
          </p:txBody>
        </p:sp>
      </p:gr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2099310" y="61341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天朝上国，来者不惧！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2984500"/>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你过来啊！</a:t>
              </a:r>
            </a:p>
          </p:txBody>
        </p:sp>
      </p:gr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5" name="组合 4"/>
            <p:cNvGrpSpPr/>
            <p:nvPr/>
          </p:nvGrpSpPr>
          <p:grpSpPr>
            <a:xfrm>
              <a:off x="6308" y="200"/>
              <a:ext cx="8845" cy="800"/>
              <a:chOff x="6308" y="200"/>
              <a:chExt cx="8845" cy="800"/>
            </a:xfrm>
          </p:grpSpPr>
          <p:sp>
            <p:nvSpPr>
              <p:cNvPr id="6" name="矩形 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14%</a:t>
              </a:r>
            </a:p>
          </p:txBody>
        </p:sp>
      </p:gr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1076" y="2105439"/>
            <a:ext cx="10489289" cy="3235187"/>
          </a:xfrm>
        </p:spPr>
        <p:txBody>
          <a:bodyPr>
            <a:noAutofit/>
          </a:bodyPr>
          <a:lstStyle/>
          <a:p>
            <a:pPr marL="0" indent="0" algn="ctr">
              <a:lnSpc>
                <a:spcPct val="150000"/>
              </a:lnSpc>
              <a:buNone/>
            </a:pPr>
            <a:r>
              <a:rPr lang="zh-CN" altLang="en-US" sz="5400" dirty="0"/>
              <a:t>经过一番激烈的战斗</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16%</a:t>
              </a:r>
            </a:p>
          </p:txBody>
        </p:sp>
      </p:gr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4085" y="952500"/>
            <a:ext cx="4525645" cy="3331210"/>
          </a:xfrm>
        </p:spPr>
        <p:txBody>
          <a:bodyPr>
            <a:noAutofit/>
          </a:bodyPr>
          <a:lstStyle/>
          <a:p>
            <a:pPr marL="0" indent="0" algn="ctr">
              <a:lnSpc>
                <a:spcPct val="150000"/>
              </a:lnSpc>
              <a:buNone/>
            </a:pPr>
            <a:r>
              <a:rPr lang="zh-CN" altLang="en-US" sz="5400"/>
              <a:t>我们输了</a:t>
            </a:r>
          </a:p>
          <a:p>
            <a:pPr marL="0" indent="0" algn="ctr">
              <a:lnSpc>
                <a:spcPct val="150000"/>
              </a:lnSpc>
              <a:buNone/>
            </a:pPr>
            <a:r>
              <a:rPr lang="zh-CN" altLang="en-US" sz="5400"/>
              <a:t>割地</a:t>
            </a:r>
            <a:r>
              <a:rPr lang="en-US" altLang="zh-CN" sz="5400"/>
              <a:t>+</a:t>
            </a:r>
            <a:r>
              <a:rPr lang="zh-CN" altLang="en-US" sz="5400"/>
              <a:t>赔款</a:t>
            </a:r>
          </a:p>
          <a:p>
            <a:pPr marL="0" indent="0" algn="ctr">
              <a:lnSpc>
                <a:spcPct val="150000"/>
              </a:lnSpc>
              <a:buNone/>
            </a:pPr>
            <a:r>
              <a:rPr lang="zh-CN" altLang="en-US" sz="5400"/>
              <a:t>香港岛没了</a:t>
            </a:r>
          </a:p>
        </p:txBody>
      </p:sp>
      <p:pic>
        <p:nvPicPr>
          <p:cNvPr id="2" name="图片 1" descr="timg[4]"/>
          <p:cNvPicPr>
            <a:picLocks noChangeAspect="1"/>
          </p:cNvPicPr>
          <p:nvPr/>
        </p:nvPicPr>
        <p:blipFill>
          <a:blip r:embed="rId4">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19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16%</a:t>
              </a:r>
            </a:p>
          </p:txBody>
        </p:sp>
      </p:grpSp>
    </p:spTree>
    <p:custDataLst>
      <p:tags r:id="rId1"/>
    </p:custDataLst>
    <p:extLst>
      <p:ext uri="{BB962C8B-B14F-4D97-AF65-F5344CB8AC3E}">
        <p14:creationId xmlns:p14="http://schemas.microsoft.com/office/powerpoint/2010/main" val="2448274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40360" y="1812290"/>
            <a:ext cx="4870450" cy="2418715"/>
            <a:chOff x="1410" y="2622"/>
            <a:chExt cx="14068" cy="6268"/>
          </a:xfrm>
        </p:grpSpPr>
        <p:sp>
          <p:nvSpPr>
            <p:cNvPr id="2" name="圆角矩形 1"/>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15"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30923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205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18%</a:t>
              </a:r>
            </a:p>
          </p:txBody>
        </p:sp>
      </p:gr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3"/>
            </p:custDataLst>
          </p:nvPr>
        </p:nvSpPr>
        <p:spPr>
          <a:xfrm>
            <a:off x="1277620" y="1854200"/>
            <a:ext cx="9808210" cy="1656080"/>
          </a:xfrm>
        </p:spPr>
        <p:txBody>
          <a:bodyPr>
            <a:noAutofit/>
          </a:bodyPr>
          <a:lstStyle/>
          <a:p>
            <a:r>
              <a:rPr lang="zh-CN" altLang="en-US" sz="5400" dirty="0">
                <a:solidFill>
                  <a:schemeClr val="bg1"/>
                </a:solidFill>
              </a:rPr>
              <a:t>但是，仍然有人不来听课</a:t>
            </a:r>
            <a:endParaRPr lang="zh-CN" altLang="zh-CN" sz="5400" dirty="0">
              <a:solidFill>
                <a:schemeClr val="bg1"/>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2905" y="1812290"/>
            <a:ext cx="4827905" cy="3371850"/>
            <a:chOff x="1410" y="2622"/>
            <a:chExt cx="14068" cy="6268"/>
          </a:xfrm>
        </p:grpSpPr>
        <p:sp>
          <p:nvSpPr>
            <p:cNvPr id="2" name="圆角矩形 1"/>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9" name="内容占位符 8"/>
          <p:cNvSpPr>
            <a:spLocks noGrp="1"/>
          </p:cNvSpPr>
          <p:nvPr>
            <p:ph idx="1"/>
          </p:nvPr>
        </p:nvSpPr>
        <p:spPr>
          <a:xfrm>
            <a:off x="5636895" y="1494155"/>
            <a:ext cx="5948680" cy="3575050"/>
          </a:xfrm>
        </p:spPr>
        <p:txBody>
          <a:bodyPr>
            <a:noAutofit/>
          </a:bodyPr>
          <a:lstStyle/>
          <a:p>
            <a:pPr marL="0" indent="0" algn="l">
              <a:lnSpc>
                <a:spcPct val="150000"/>
              </a:lnSpc>
              <a:buNone/>
            </a:pPr>
            <a:r>
              <a:rPr lang="zh-CN" altLang="en-US" sz="2400">
                <a:sym typeface="+mn-ea"/>
              </a:rPr>
              <a:t>时间：</a:t>
            </a:r>
            <a:r>
              <a:rPr lang="en-US" altLang="zh-CN" sz="2400">
                <a:sym typeface="+mn-ea"/>
              </a:rPr>
              <a:t>1840至1842</a:t>
            </a:r>
            <a:r>
              <a:rPr lang="zh-CN" altLang="en-US" sz="2400">
                <a:sym typeface="+mn-ea"/>
              </a:rPr>
              <a:t>年</a:t>
            </a:r>
          </a:p>
          <a:p>
            <a:pPr marL="0" indent="0" algn="l">
              <a:lnSpc>
                <a:spcPct val="150000"/>
              </a:lnSpc>
              <a:buNone/>
            </a:pPr>
            <a:r>
              <a:rPr lang="zh-CN" altLang="en-US" sz="2400">
                <a:sym typeface="+mn-ea"/>
              </a:rPr>
              <a:t>结果：</a:t>
            </a:r>
            <a:r>
              <a:rPr lang="zh-CN" altLang="en-US" sz="2400"/>
              <a:t>失败</a:t>
            </a:r>
            <a:r>
              <a:rPr lang="en-US" altLang="zh-CN" sz="2400"/>
              <a:t>——</a:t>
            </a:r>
            <a:r>
              <a:rPr lang="zh-CN" altLang="en-US" sz="2400"/>
              <a:t>《南京条约》</a:t>
            </a:r>
          </a:p>
          <a:p>
            <a:pPr marL="0" indent="0" algn="l">
              <a:lnSpc>
                <a:spcPct val="150000"/>
              </a:lnSpc>
              <a:buNone/>
            </a:pPr>
            <a:r>
              <a:rPr lang="en-US" altLang="zh-CN" sz="2400"/>
              <a:t>原因：英国要求打开中国市场</a:t>
            </a:r>
          </a:p>
          <a:p>
            <a:pPr marL="0" indent="0" algn="l">
              <a:lnSpc>
                <a:spcPct val="150000"/>
              </a:lnSpc>
              <a:buNone/>
            </a:pPr>
            <a:r>
              <a:rPr lang="zh-CN" altLang="en-US" sz="2400"/>
              <a:t>导火索：</a:t>
            </a:r>
            <a:r>
              <a:rPr lang="en-US" altLang="zh-CN" sz="2400"/>
              <a:t>虎门</a:t>
            </a:r>
            <a:r>
              <a:rPr lang="zh-CN" altLang="en-US" sz="2400"/>
              <a:t>销烟</a:t>
            </a:r>
            <a:endParaRPr lang="en-US" altLang="zh-CN" sz="2400"/>
          </a:p>
          <a:p>
            <a:pPr marL="0" indent="0" algn="l">
              <a:lnSpc>
                <a:spcPct val="150000"/>
              </a:lnSpc>
              <a:buNone/>
            </a:pPr>
            <a:r>
              <a:rPr lang="en-US" altLang="zh-CN" sz="2400"/>
              <a:t>影响：中国从此沦为半殖民地半封建社会</a:t>
            </a:r>
          </a:p>
        </p:txBody>
      </p:sp>
      <p:sp>
        <p:nvSpPr>
          <p:cNvPr id="11" name="圆角矩形 10"/>
          <p:cNvSpPr/>
          <p:nvPr/>
        </p:nvSpPr>
        <p:spPr>
          <a:xfrm>
            <a:off x="5521642" y="1344759"/>
            <a:ext cx="6179185" cy="3689350"/>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191760" y="205740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15"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10" name="组合 9"/>
          <p:cNvGrpSpPr/>
          <p:nvPr/>
        </p:nvGrpSpPr>
        <p:grpSpPr>
          <a:xfrm>
            <a:off x="521081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08" y="200"/>
                <a:ext cx="205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20%</a:t>
              </a:r>
            </a:p>
          </p:txBody>
        </p:sp>
      </p:grpSp>
      <p:sp>
        <p:nvSpPr>
          <p:cNvPr id="16" name="文本框 15"/>
          <p:cNvSpPr txBox="1"/>
          <p:nvPr/>
        </p:nvSpPr>
        <p:spPr>
          <a:xfrm>
            <a:off x="9594937" y="2302359"/>
            <a:ext cx="1990638" cy="369332"/>
          </a:xfrm>
          <a:prstGeom prst="rect">
            <a:avLst/>
          </a:prstGeom>
          <a:noFill/>
        </p:spPr>
        <p:txBody>
          <a:bodyPr wrap="square" rtlCol="0">
            <a:spAutoFit/>
          </a:bodyPr>
          <a:lstStyle/>
          <a:p>
            <a:r>
              <a:rPr lang="zh-CN" altLang="en-US" dirty="0" smtClean="0">
                <a:solidFill>
                  <a:srgbClr val="FF0000"/>
                </a:solidFill>
              </a:rPr>
              <a:t>割香港岛给英国</a:t>
            </a:r>
            <a:endParaRPr lang="zh-CN" altLang="en-US" dirty="0">
              <a:solidFill>
                <a:srgbClr val="FF0000"/>
              </a:solidFill>
            </a:endParaRPr>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sp>
        <p:nvSpPr>
          <p:cNvPr id="3" name="文本框 2"/>
          <p:cNvSpPr txBox="1"/>
          <p:nvPr/>
        </p:nvSpPr>
        <p:spPr>
          <a:xfrm>
            <a:off x="4373880" y="2580640"/>
            <a:ext cx="3444240" cy="1198880"/>
          </a:xfrm>
          <a:prstGeom prst="rect">
            <a:avLst/>
          </a:prstGeom>
          <a:noFill/>
        </p:spPr>
        <p:txBody>
          <a:bodyPr wrap="square" rtlCol="0" anchor="t">
            <a:spAutoFit/>
          </a:bodyPr>
          <a:lstStyle/>
          <a:p>
            <a:pPr marL="0" indent="0" algn="l">
              <a:lnSpc>
                <a:spcPct val="150000"/>
              </a:lnSpc>
              <a:buNone/>
            </a:pPr>
            <a:r>
              <a:rPr lang="zh-CN" altLang="en-US" sz="4800">
                <a:ea typeface="方正启体简体" panose="03000509000000000000" charset="-122"/>
                <a:sym typeface="+mn-ea"/>
              </a:rPr>
              <a:t>随堂考时间</a:t>
            </a:r>
          </a:p>
        </p:txBody>
      </p:sp>
      <p:grpSp>
        <p:nvGrpSpPr>
          <p:cNvPr id="4" name="组合 3"/>
          <p:cNvGrpSpPr/>
          <p:nvPr/>
        </p:nvGrpSpPr>
        <p:grpSpPr>
          <a:xfrm>
            <a:off x="500316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24%</a:t>
              </a:r>
            </a:p>
          </p:txBody>
        </p:sp>
      </p:gr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902460"/>
            <a:ext cx="8945880" cy="3322955"/>
          </a:xfrm>
          <a:prstGeom prst="rect">
            <a:avLst/>
          </a:prstGeom>
          <a:noFill/>
        </p:spPr>
        <p:txBody>
          <a:bodyPr wrap="square" rtlCol="0" anchor="t">
            <a:spAutoFit/>
          </a:bodyPr>
          <a:lstStyle/>
          <a:p>
            <a:pPr marL="0" indent="0" algn="l">
              <a:lnSpc>
                <a:spcPct val="150000"/>
              </a:lnSpc>
              <a:buNone/>
            </a:pPr>
            <a:r>
              <a:rPr lang="en-US" altLang="zh-CN" sz="2800">
                <a:ea typeface="方正启体简体" panose="03000509000000000000" charset="-122"/>
                <a:sym typeface="+mn-ea"/>
              </a:rPr>
              <a:t>1840年鸦片战争后，中国社会的性质是（ ）</a:t>
            </a:r>
          </a:p>
          <a:p>
            <a:pPr marL="0" indent="0" algn="l">
              <a:lnSpc>
                <a:spcPct val="150000"/>
              </a:lnSpc>
              <a:buNone/>
            </a:pPr>
            <a:r>
              <a:rPr lang="en-US" altLang="zh-CN" sz="2800">
                <a:ea typeface="方正启体简体" panose="03000509000000000000" charset="-122"/>
                <a:sym typeface="+mn-ea"/>
              </a:rPr>
              <a:t>A:奴隶社会</a:t>
            </a:r>
          </a:p>
          <a:p>
            <a:pPr marL="0" indent="0" algn="l">
              <a:lnSpc>
                <a:spcPct val="150000"/>
              </a:lnSpc>
              <a:buNone/>
            </a:pPr>
            <a:r>
              <a:rPr lang="en-US" altLang="zh-CN" sz="2800">
                <a:ea typeface="方正启体简体" panose="03000509000000000000" charset="-122"/>
                <a:sym typeface="+mn-ea"/>
              </a:rPr>
              <a:t>B:封建社会</a:t>
            </a:r>
          </a:p>
          <a:p>
            <a:pPr marL="0" indent="0" algn="l">
              <a:lnSpc>
                <a:spcPct val="150000"/>
              </a:lnSpc>
              <a:buNone/>
            </a:pPr>
            <a:r>
              <a:rPr lang="en-US" altLang="zh-CN" sz="2800">
                <a:ea typeface="方正启体简体" panose="03000509000000000000" charset="-122"/>
                <a:sym typeface="+mn-ea"/>
              </a:rPr>
              <a:t>C:半殖民地半封建社会</a:t>
            </a:r>
          </a:p>
          <a:p>
            <a:pPr marL="0" indent="0" algn="l">
              <a:lnSpc>
                <a:spcPct val="150000"/>
              </a:lnSpc>
              <a:buNone/>
            </a:pPr>
            <a:r>
              <a:rPr lang="en-US" altLang="zh-CN" sz="2800">
                <a:ea typeface="方正启体简体" panose="03000509000000000000" charset="-122"/>
                <a:sym typeface="+mn-ea"/>
              </a:rPr>
              <a:t>D:资本主义社会</a:t>
            </a:r>
          </a:p>
        </p:txBody>
      </p:sp>
      <p:sp>
        <p:nvSpPr>
          <p:cNvPr id="5" name="文本框 4"/>
          <p:cNvSpPr txBox="1"/>
          <p:nvPr/>
        </p:nvSpPr>
        <p:spPr>
          <a:xfrm>
            <a:off x="829310" y="966470"/>
            <a:ext cx="2846705" cy="583565"/>
          </a:xfrm>
          <a:prstGeom prst="rect">
            <a:avLst/>
          </a:prstGeom>
          <a:noFill/>
        </p:spPr>
        <p:txBody>
          <a:bodyPr wrap="square" rtlCol="0">
            <a:spAutoFit/>
          </a:bodyPr>
          <a:lstStyle/>
          <a:p>
            <a:r>
              <a:rPr lang="zh-CN" altLang="en-US" sz="3200"/>
              <a:t>【</a:t>
            </a:r>
            <a:r>
              <a:rPr lang="en-US" altLang="zh-CN" sz="3200"/>
              <a:t>1301</a:t>
            </a:r>
            <a:r>
              <a:rPr lang="zh-CN" altLang="en-US" sz="3200"/>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2" name="组合 1"/>
          <p:cNvGrpSpPr/>
          <p:nvPr/>
        </p:nvGrpSpPr>
        <p:grpSpPr>
          <a:xfrm>
            <a:off x="48329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22%</a:t>
              </a:r>
            </a:p>
          </p:txBody>
        </p:sp>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marL="0" indent="0" algn="l">
              <a:lnSpc>
                <a:spcPct val="150000"/>
              </a:lnSpc>
              <a:buNone/>
            </a:pPr>
            <a:endParaRPr lang="en-US" altLang="zh-CN" sz="2800" dirty="0">
              <a:ea typeface="方正启体简体" panose="03000509000000000000" charset="-122"/>
              <a:sym typeface="+mn-ea"/>
            </a:endParaRPr>
          </a:p>
          <a:p>
            <a:pPr marL="0" indent="0" algn="l">
              <a:lnSpc>
                <a:spcPct val="150000"/>
              </a:lnSpc>
              <a:buNone/>
            </a:pPr>
            <a:r>
              <a:rPr lang="en-US" altLang="zh-CN" sz="2800" dirty="0" smtClean="0">
                <a:ea typeface="方正启体简体" panose="03000509000000000000" charset="-122"/>
                <a:sym typeface="+mn-ea"/>
              </a:rPr>
              <a:t>​</a:t>
            </a:r>
            <a:r>
              <a:rPr lang="zh-CN" altLang="en-US" sz="2800" dirty="0" smtClean="0">
                <a:ea typeface="方正启体简体" panose="03000509000000000000" charset="-122"/>
                <a:sym typeface="+mn-ea"/>
              </a:rPr>
              <a:t>第一次将香港岛割让给英国的条约是</a:t>
            </a:r>
            <a:r>
              <a:rPr lang="en-US" altLang="zh-CN" sz="2800" dirty="0" smtClean="0">
                <a:ea typeface="方正启体简体" panose="03000509000000000000" charset="-122"/>
                <a:sym typeface="+mn-ea"/>
              </a:rPr>
              <a:t>（ </a:t>
            </a:r>
            <a:r>
              <a:rPr lang="en-US" altLang="zh-CN" sz="2800" dirty="0">
                <a:ea typeface="方正启体简体" panose="03000509000000000000" charset="-122"/>
                <a:sym typeface="+mn-ea"/>
              </a:rPr>
              <a:t>）</a:t>
            </a:r>
          </a:p>
          <a:p>
            <a:pPr marL="0" indent="0" algn="l">
              <a:lnSpc>
                <a:spcPct val="150000"/>
              </a:lnSpc>
              <a:buNone/>
            </a:pPr>
            <a:r>
              <a:rPr lang="en-US" altLang="zh-CN" sz="2800" dirty="0">
                <a:ea typeface="方正启体简体" panose="03000509000000000000" charset="-122"/>
                <a:sym typeface="+mn-ea"/>
              </a:rPr>
              <a:t>A</a:t>
            </a:r>
            <a:r>
              <a:rPr lang="en-US" altLang="zh-CN" sz="2800" dirty="0" smtClean="0">
                <a:ea typeface="方正启体简体" panose="03000509000000000000" charset="-122"/>
                <a:sym typeface="+mn-ea"/>
              </a:rPr>
              <a:t>:《</a:t>
            </a:r>
            <a:r>
              <a:rPr lang="zh-CN" altLang="en-US" sz="2800" dirty="0" smtClean="0">
                <a:ea typeface="方正启体简体" panose="03000509000000000000" charset="-122"/>
                <a:sym typeface="+mn-ea"/>
              </a:rPr>
              <a:t>马关条约</a:t>
            </a:r>
            <a:r>
              <a:rPr lang="en-US" altLang="zh-CN" sz="2800" dirty="0" smtClean="0">
                <a:ea typeface="方正启体简体" panose="03000509000000000000" charset="-122"/>
                <a:sym typeface="+mn-ea"/>
              </a:rPr>
              <a:t>》</a:t>
            </a:r>
          </a:p>
          <a:p>
            <a:pPr marL="0" indent="0" algn="l">
              <a:lnSpc>
                <a:spcPct val="150000"/>
              </a:lnSpc>
              <a:buNone/>
            </a:pPr>
            <a:r>
              <a:rPr lang="en-US" altLang="zh-CN" sz="2800" dirty="0" smtClean="0">
                <a:ea typeface="方正启体简体" panose="03000509000000000000" charset="-122"/>
                <a:sym typeface="+mn-ea"/>
              </a:rPr>
              <a:t>B:《</a:t>
            </a:r>
            <a:r>
              <a:rPr lang="zh-CN" altLang="en-US" sz="2800" dirty="0" smtClean="0">
                <a:ea typeface="方正启体简体" panose="03000509000000000000" charset="-122"/>
                <a:sym typeface="+mn-ea"/>
              </a:rPr>
              <a:t>天津条约</a:t>
            </a:r>
            <a:r>
              <a:rPr lang="en-US" altLang="zh-CN" sz="2800" dirty="0" smtClean="0">
                <a:ea typeface="方正启体简体" panose="03000509000000000000" charset="-122"/>
                <a:sym typeface="+mn-ea"/>
              </a:rPr>
              <a:t>》</a:t>
            </a:r>
          </a:p>
          <a:p>
            <a:pPr marL="0" indent="0" algn="l">
              <a:lnSpc>
                <a:spcPct val="150000"/>
              </a:lnSpc>
              <a:buNone/>
            </a:pPr>
            <a:r>
              <a:rPr lang="en-US" altLang="zh-CN" sz="2800" dirty="0" smtClean="0">
                <a:ea typeface="方正启体简体" panose="03000509000000000000" charset="-122"/>
                <a:sym typeface="+mn-ea"/>
              </a:rPr>
              <a:t>C:《</a:t>
            </a:r>
            <a:r>
              <a:rPr lang="zh-CN" altLang="en-US" sz="2800" dirty="0" smtClean="0">
                <a:ea typeface="方正启体简体" panose="03000509000000000000" charset="-122"/>
                <a:sym typeface="+mn-ea"/>
              </a:rPr>
              <a:t>北京条约</a:t>
            </a:r>
            <a:r>
              <a:rPr lang="en-US" altLang="zh-CN" sz="2800" dirty="0" smtClean="0">
                <a:ea typeface="方正启体简体" panose="03000509000000000000" charset="-122"/>
                <a:sym typeface="+mn-ea"/>
              </a:rPr>
              <a:t>》</a:t>
            </a:r>
          </a:p>
          <a:p>
            <a:pPr marL="0" indent="0" algn="l">
              <a:lnSpc>
                <a:spcPct val="150000"/>
              </a:lnSpc>
              <a:buNone/>
            </a:pPr>
            <a:r>
              <a:rPr lang="en-US" altLang="zh-CN" sz="2800" dirty="0" smtClean="0">
                <a:ea typeface="方正启体简体" panose="03000509000000000000" charset="-122"/>
                <a:sym typeface="+mn-ea"/>
              </a:rPr>
              <a:t>D:《</a:t>
            </a:r>
            <a:r>
              <a:rPr lang="zh-CN" altLang="en-US" sz="2800" dirty="0" smtClean="0">
                <a:ea typeface="方正启体简体" panose="03000509000000000000" charset="-122"/>
                <a:sym typeface="+mn-ea"/>
              </a:rPr>
              <a:t>南京条约</a:t>
            </a:r>
            <a:r>
              <a:rPr lang="en-US" altLang="zh-CN" sz="2800" dirty="0" smtClean="0">
                <a:ea typeface="方正启体简体" panose="03000509000000000000" charset="-122"/>
                <a:sym typeface="+mn-ea"/>
              </a:rPr>
              <a:t>》</a:t>
            </a:r>
            <a:endParaRPr lang="en-US" altLang="zh-CN" sz="2800" dirty="0">
              <a:ea typeface="方正启体简体" panose="03000509000000000000" charset="-122"/>
              <a:sym typeface="+mn-ea"/>
            </a:endParaRPr>
          </a:p>
        </p:txBody>
      </p:sp>
      <p:sp>
        <p:nvSpPr>
          <p:cNvPr id="2" name="文本框 1"/>
          <p:cNvSpPr txBox="1"/>
          <p:nvPr/>
        </p:nvSpPr>
        <p:spPr>
          <a:xfrm>
            <a:off x="815340" y="1083945"/>
            <a:ext cx="2846705" cy="583565"/>
          </a:xfrm>
          <a:prstGeom prst="rect">
            <a:avLst/>
          </a:prstGeom>
          <a:noFill/>
        </p:spPr>
        <p:txBody>
          <a:bodyPr wrap="square" rtlCol="0">
            <a:spAutoFit/>
          </a:bodyPr>
          <a:lstStyle/>
          <a:p>
            <a:r>
              <a:rPr lang="zh-CN" altLang="en-US" sz="3200" dirty="0"/>
              <a:t>【</a:t>
            </a:r>
            <a:r>
              <a:rPr lang="en-US" altLang="zh-CN" sz="3200" dirty="0" smtClean="0"/>
              <a:t>1401</a:t>
            </a:r>
            <a:r>
              <a:rPr lang="zh-CN" altLang="en-US" sz="3200" dirty="0"/>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23%</a:t>
              </a:r>
            </a:p>
          </p:txBody>
        </p:sp>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a:t>
            </a:r>
            <a:r>
              <a:rPr lang="zh-CN" altLang="en-US" sz="2800" dirty="0" smtClean="0">
                <a:solidFill>
                  <a:srgbClr val="000000"/>
                </a:solidFill>
                <a:ea typeface="方正启体简体" panose="03000509000000000000" charset="-122"/>
                <a:sym typeface="+mn-ea"/>
              </a:rPr>
              <a:t>第一次将香港岛割让给英国的条约是</a:t>
            </a:r>
            <a:r>
              <a:rPr lang="en-US" altLang="zh-CN" sz="2800" dirty="0" smtClean="0">
                <a:solidFill>
                  <a:srgbClr val="000000"/>
                </a:solidFill>
                <a:ea typeface="方正启体简体" panose="03000509000000000000" charset="-122"/>
                <a:sym typeface="+mn-ea"/>
              </a:rPr>
              <a:t>（ </a:t>
            </a:r>
            <a:r>
              <a:rPr lang="en-US" altLang="zh-CN" sz="2800" dirty="0">
                <a:solidFill>
                  <a:srgbClr val="000000"/>
                </a:solidFill>
                <a:ea typeface="方正启体简体" panose="03000509000000000000" charset="-122"/>
                <a:sym typeface="+mn-ea"/>
              </a:rPr>
              <a:t>）</a:t>
            </a:r>
          </a:p>
          <a:p>
            <a:pPr>
              <a:lnSpc>
                <a:spcPct val="150000"/>
              </a:lnSpc>
            </a:pPr>
            <a:r>
              <a:rPr lang="en-US" altLang="zh-CN" sz="2800" dirty="0">
                <a:solidFill>
                  <a:srgbClr val="000000"/>
                </a:solidFill>
                <a:ea typeface="方正启体简体" panose="03000509000000000000" charset="-122"/>
                <a:sym typeface="+mn-ea"/>
              </a:rPr>
              <a:t>A</a:t>
            </a:r>
            <a:r>
              <a:rPr lang="en-US" altLang="zh-CN" sz="2800" dirty="0" smtClean="0">
                <a:solidFill>
                  <a:srgbClr val="000000"/>
                </a:solidFill>
                <a:ea typeface="方正启体简体" panose="03000509000000000000" charset="-122"/>
                <a:sym typeface="+mn-ea"/>
              </a:rPr>
              <a:t>:《</a:t>
            </a:r>
            <a:r>
              <a:rPr lang="zh-CN" altLang="en-US" sz="2800" dirty="0" smtClean="0">
                <a:solidFill>
                  <a:srgbClr val="000000"/>
                </a:solidFill>
                <a:ea typeface="方正启体简体" panose="03000509000000000000" charset="-122"/>
                <a:sym typeface="+mn-ea"/>
              </a:rPr>
              <a:t>马关条约</a:t>
            </a:r>
            <a:r>
              <a:rPr lang="en-US" altLang="zh-CN" sz="2800" dirty="0" smtClean="0">
                <a:solidFill>
                  <a:srgbClr val="000000"/>
                </a:solidFill>
                <a:ea typeface="方正启体简体" panose="03000509000000000000" charset="-122"/>
                <a:sym typeface="+mn-ea"/>
              </a:rPr>
              <a:t>》</a:t>
            </a:r>
          </a:p>
          <a:p>
            <a:pPr>
              <a:lnSpc>
                <a:spcPct val="150000"/>
              </a:lnSpc>
            </a:pPr>
            <a:r>
              <a:rPr lang="en-US" altLang="zh-CN" sz="2800" dirty="0" smtClean="0">
                <a:solidFill>
                  <a:srgbClr val="000000"/>
                </a:solidFill>
                <a:ea typeface="方正启体简体" panose="03000509000000000000" charset="-122"/>
                <a:sym typeface="+mn-ea"/>
              </a:rPr>
              <a:t>B:《</a:t>
            </a:r>
            <a:r>
              <a:rPr lang="zh-CN" altLang="en-US" sz="2800" dirty="0" smtClean="0">
                <a:solidFill>
                  <a:srgbClr val="000000"/>
                </a:solidFill>
                <a:ea typeface="方正启体简体" panose="03000509000000000000" charset="-122"/>
                <a:sym typeface="+mn-ea"/>
              </a:rPr>
              <a:t>天津条约</a:t>
            </a:r>
            <a:r>
              <a:rPr lang="en-US" altLang="zh-CN" sz="2800" dirty="0" smtClean="0">
                <a:solidFill>
                  <a:srgbClr val="000000"/>
                </a:solidFill>
                <a:ea typeface="方正启体简体" panose="03000509000000000000" charset="-122"/>
                <a:sym typeface="+mn-ea"/>
              </a:rPr>
              <a:t>》</a:t>
            </a:r>
          </a:p>
          <a:p>
            <a:pPr>
              <a:lnSpc>
                <a:spcPct val="150000"/>
              </a:lnSpc>
            </a:pPr>
            <a:r>
              <a:rPr lang="en-US" altLang="zh-CN" sz="2800" dirty="0" smtClean="0">
                <a:solidFill>
                  <a:srgbClr val="000000"/>
                </a:solidFill>
                <a:ea typeface="方正启体简体" panose="03000509000000000000" charset="-122"/>
                <a:sym typeface="+mn-ea"/>
              </a:rPr>
              <a:t>C:《</a:t>
            </a:r>
            <a:r>
              <a:rPr lang="zh-CN" altLang="en-US" sz="2800" dirty="0" smtClean="0">
                <a:solidFill>
                  <a:srgbClr val="000000"/>
                </a:solidFill>
                <a:ea typeface="方正启体简体" panose="03000509000000000000" charset="-122"/>
                <a:sym typeface="+mn-ea"/>
              </a:rPr>
              <a:t>北京条约</a:t>
            </a:r>
            <a:r>
              <a:rPr lang="en-US" altLang="zh-CN" sz="2800" dirty="0" smtClean="0">
                <a:solidFill>
                  <a:srgbClr val="000000"/>
                </a:solidFill>
                <a:ea typeface="方正启体简体" panose="03000509000000000000" charset="-122"/>
                <a:sym typeface="+mn-ea"/>
              </a:rPr>
              <a:t>》</a:t>
            </a:r>
          </a:p>
          <a:p>
            <a:pPr>
              <a:lnSpc>
                <a:spcPct val="150000"/>
              </a:lnSpc>
            </a:pPr>
            <a:r>
              <a:rPr lang="en-US" altLang="zh-CN" sz="2800" b="1" dirty="0" smtClean="0">
                <a:solidFill>
                  <a:srgbClr val="FF0000"/>
                </a:solidFill>
                <a:ea typeface="方正启体简体" panose="03000509000000000000" charset="-122"/>
                <a:sym typeface="+mn-ea"/>
              </a:rPr>
              <a:t>D:《</a:t>
            </a:r>
            <a:r>
              <a:rPr lang="zh-CN" altLang="en-US" sz="2800" b="1" dirty="0" smtClean="0">
                <a:solidFill>
                  <a:srgbClr val="FF0000"/>
                </a:solidFill>
                <a:ea typeface="方正启体简体" panose="03000509000000000000" charset="-122"/>
                <a:sym typeface="+mn-ea"/>
              </a:rPr>
              <a:t>南京条约</a:t>
            </a:r>
            <a:r>
              <a:rPr lang="en-US" altLang="zh-CN" sz="2800" b="1" dirty="0" smtClean="0">
                <a:solidFill>
                  <a:srgbClr val="FF0000"/>
                </a:solidFill>
                <a:ea typeface="方正启体简体" panose="03000509000000000000" charset="-122"/>
                <a:sym typeface="+mn-ea"/>
              </a:rPr>
              <a:t>》</a:t>
            </a:r>
            <a:endParaRPr lang="en-US" altLang="zh-CN" sz="2800" b="1" dirty="0">
              <a:solidFill>
                <a:srgbClr val="FF0000"/>
              </a:solidFill>
              <a:ea typeface="方正启体简体" panose="03000509000000000000" charset="-122"/>
              <a:sym typeface="+mn-ea"/>
            </a:endParaRPr>
          </a:p>
        </p:txBody>
      </p:sp>
      <p:sp>
        <p:nvSpPr>
          <p:cNvPr id="2" name="文本框 1"/>
          <p:cNvSpPr txBox="1"/>
          <p:nvPr/>
        </p:nvSpPr>
        <p:spPr>
          <a:xfrm>
            <a:off x="815340" y="1083945"/>
            <a:ext cx="2846705" cy="583565"/>
          </a:xfrm>
          <a:prstGeom prst="rect">
            <a:avLst/>
          </a:prstGeom>
          <a:noFill/>
        </p:spPr>
        <p:txBody>
          <a:bodyPr wrap="square" rtlCol="0">
            <a:spAutoFit/>
          </a:bodyPr>
          <a:lstStyle/>
          <a:p>
            <a:r>
              <a:rPr lang="zh-CN" altLang="en-US" sz="3200" dirty="0">
                <a:solidFill>
                  <a:srgbClr val="000000"/>
                </a:solidFill>
              </a:rPr>
              <a:t>【</a:t>
            </a:r>
            <a:r>
              <a:rPr lang="en-US" altLang="zh-CN" sz="3200" dirty="0" smtClean="0">
                <a:solidFill>
                  <a:srgbClr val="000000"/>
                </a:solidFill>
              </a:rPr>
              <a:t>1401</a:t>
            </a:r>
            <a:r>
              <a:rPr lang="zh-CN" altLang="en-US" sz="3200" dirty="0">
                <a:solidFill>
                  <a:srgbClr val="000000"/>
                </a:solidFill>
              </a:rPr>
              <a:t>真题】</a:t>
            </a: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534054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zh-CN" altLang="en-US" sz="2800" dirty="0" smtClean="0">
                <a:solidFill>
                  <a:srgbClr val="000000"/>
                </a:solidFill>
                <a:ea typeface="方正启体简体" panose="03000509000000000000" charset="-122"/>
                <a:sym typeface="+mn-ea"/>
              </a:rPr>
              <a:t>鸦片战争的导火线是</a:t>
            </a:r>
            <a:r>
              <a:rPr lang="en-US" altLang="zh-CN" sz="2800" dirty="0" smtClean="0">
                <a:solidFill>
                  <a:srgbClr val="000000"/>
                </a:solidFill>
                <a:ea typeface="方正启体简体" panose="03000509000000000000" charset="-122"/>
                <a:sym typeface="+mn-ea"/>
              </a:rPr>
              <a:t>（ </a:t>
            </a:r>
            <a:r>
              <a:rPr lang="en-US" altLang="zh-CN" sz="2800" dirty="0">
                <a:solidFill>
                  <a:srgbClr val="000000"/>
                </a:solidFill>
                <a:ea typeface="方正启体简体" panose="03000509000000000000" charset="-122"/>
                <a:sym typeface="+mn-ea"/>
              </a:rPr>
              <a:t>）</a:t>
            </a:r>
          </a:p>
          <a:p>
            <a:pPr>
              <a:lnSpc>
                <a:spcPct val="150000"/>
              </a:lnSpc>
            </a:pPr>
            <a:r>
              <a:rPr lang="en-US" altLang="zh-CN" sz="2800" dirty="0">
                <a:solidFill>
                  <a:srgbClr val="000000"/>
                </a:solidFill>
                <a:ea typeface="方正启体简体" panose="03000509000000000000" charset="-122"/>
                <a:sym typeface="+mn-ea"/>
              </a:rPr>
              <a:t>A</a:t>
            </a:r>
            <a:r>
              <a:rPr lang="en-US" altLang="zh-CN" sz="2800" dirty="0" smtClean="0">
                <a:solidFill>
                  <a:srgbClr val="000000"/>
                </a:solidFill>
                <a:ea typeface="方正启体简体" panose="03000509000000000000" charset="-122"/>
                <a:sym typeface="+mn-ea"/>
              </a:rPr>
              <a:t>:</a:t>
            </a:r>
            <a:r>
              <a:rPr lang="zh-CN" altLang="en-US" sz="2800" dirty="0" smtClean="0">
                <a:solidFill>
                  <a:srgbClr val="000000"/>
                </a:solidFill>
                <a:ea typeface="方正启体简体" panose="03000509000000000000" charset="-122"/>
                <a:sym typeface="+mn-ea"/>
              </a:rPr>
              <a:t>虎门销烟</a:t>
            </a:r>
            <a:endParaRPr lang="en-US" altLang="zh-CN" sz="2800" dirty="0" smtClean="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B</a:t>
            </a:r>
            <a:r>
              <a:rPr lang="en-US" altLang="zh-CN" sz="2800" dirty="0" smtClean="0">
                <a:solidFill>
                  <a:srgbClr val="000000"/>
                </a:solidFill>
                <a:ea typeface="方正启体简体" panose="03000509000000000000" charset="-122"/>
                <a:sym typeface="+mn-ea"/>
              </a:rPr>
              <a:t>:</a:t>
            </a:r>
            <a:r>
              <a:rPr lang="zh-CN" altLang="en-US" sz="2800" dirty="0" smtClean="0">
                <a:solidFill>
                  <a:srgbClr val="000000"/>
                </a:solidFill>
                <a:ea typeface="方正启体简体" panose="03000509000000000000" charset="-122"/>
                <a:sym typeface="+mn-ea"/>
              </a:rPr>
              <a:t>太平天国</a:t>
            </a:r>
            <a:endParaRPr lang="en-US" altLang="zh-CN" sz="2800" dirty="0" smtClean="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C:</a:t>
            </a:r>
            <a:r>
              <a:rPr lang="zh-CN" altLang="en-US" sz="2800" dirty="0" smtClean="0">
                <a:solidFill>
                  <a:srgbClr val="000000"/>
                </a:solidFill>
                <a:ea typeface="方正启体简体" panose="03000509000000000000" charset="-122"/>
                <a:sym typeface="+mn-ea"/>
              </a:rPr>
              <a:t>柳条湖事件</a:t>
            </a:r>
            <a:endParaRPr lang="en-US" altLang="zh-CN" sz="2800" dirty="0" smtClean="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D:</a:t>
            </a:r>
            <a:r>
              <a:rPr lang="zh-CN" altLang="en-US" sz="2800" dirty="0" smtClean="0">
                <a:solidFill>
                  <a:srgbClr val="000000"/>
                </a:solidFill>
                <a:ea typeface="方正启体简体" panose="03000509000000000000" charset="-122"/>
                <a:sym typeface="+mn-ea"/>
              </a:rPr>
              <a:t>七七事变</a:t>
            </a:r>
            <a:endParaRPr lang="en-US" altLang="zh-CN" sz="2800" dirty="0">
              <a:solidFill>
                <a:srgbClr val="000000"/>
              </a:solidFill>
              <a:ea typeface="方正启体简体" panose="03000509000000000000" charset="-122"/>
              <a:sym typeface="+mn-ea"/>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924264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0895" y="1209040"/>
            <a:ext cx="8945880" cy="3970318"/>
          </a:xfrm>
          <a:prstGeom prst="rect">
            <a:avLst/>
          </a:prstGeom>
          <a:noFill/>
        </p:spPr>
        <p:txBody>
          <a:bodyPr wrap="square" rtlCol="0" anchor="t">
            <a:spAutoFit/>
          </a:bodyPr>
          <a:lstStyle/>
          <a:p>
            <a:pPr>
              <a:lnSpc>
                <a:spcPct val="150000"/>
              </a:lnSpc>
            </a:pPr>
            <a:endParaRPr lang="en-US" altLang="zh-CN" sz="2800" dirty="0">
              <a:solidFill>
                <a:srgbClr val="000000"/>
              </a:solidFill>
              <a:ea typeface="方正启体简体" panose="03000509000000000000" charset="-122"/>
              <a:sym typeface="+mn-ea"/>
            </a:endParaRPr>
          </a:p>
          <a:p>
            <a:pPr>
              <a:lnSpc>
                <a:spcPct val="150000"/>
              </a:lnSpc>
            </a:pPr>
            <a:r>
              <a:rPr lang="zh-CN" altLang="en-US" sz="2800" dirty="0" smtClean="0">
                <a:solidFill>
                  <a:srgbClr val="000000"/>
                </a:solidFill>
                <a:ea typeface="方正启体简体" panose="03000509000000000000" charset="-122"/>
                <a:sym typeface="+mn-ea"/>
              </a:rPr>
              <a:t>鸦片战争的导火线是</a:t>
            </a:r>
            <a:r>
              <a:rPr lang="en-US" altLang="zh-CN" sz="2800" dirty="0" smtClean="0">
                <a:solidFill>
                  <a:srgbClr val="000000"/>
                </a:solidFill>
                <a:ea typeface="方正启体简体" panose="03000509000000000000" charset="-122"/>
                <a:sym typeface="+mn-ea"/>
              </a:rPr>
              <a:t>（ </a:t>
            </a:r>
            <a:r>
              <a:rPr lang="en-US" altLang="zh-CN" sz="2800" dirty="0">
                <a:solidFill>
                  <a:srgbClr val="000000"/>
                </a:solidFill>
                <a:ea typeface="方正启体简体" panose="03000509000000000000" charset="-122"/>
                <a:sym typeface="+mn-ea"/>
              </a:rPr>
              <a:t>）</a:t>
            </a:r>
          </a:p>
          <a:p>
            <a:pPr>
              <a:lnSpc>
                <a:spcPct val="150000"/>
              </a:lnSpc>
            </a:pPr>
            <a:r>
              <a:rPr lang="en-US" altLang="zh-CN" sz="2800" b="1" dirty="0">
                <a:solidFill>
                  <a:srgbClr val="FF0000"/>
                </a:solidFill>
                <a:ea typeface="方正启体简体" panose="03000509000000000000" charset="-122"/>
                <a:sym typeface="+mn-ea"/>
              </a:rPr>
              <a:t>A</a:t>
            </a:r>
            <a:r>
              <a:rPr lang="en-US" altLang="zh-CN" sz="2800" b="1" dirty="0" smtClean="0">
                <a:solidFill>
                  <a:srgbClr val="FF0000"/>
                </a:solidFill>
                <a:ea typeface="方正启体简体" panose="03000509000000000000" charset="-122"/>
                <a:sym typeface="+mn-ea"/>
              </a:rPr>
              <a:t>:</a:t>
            </a:r>
            <a:r>
              <a:rPr lang="zh-CN" altLang="en-US" sz="2800" b="1" dirty="0" smtClean="0">
                <a:solidFill>
                  <a:srgbClr val="FF0000"/>
                </a:solidFill>
                <a:ea typeface="方正启体简体" panose="03000509000000000000" charset="-122"/>
                <a:sym typeface="+mn-ea"/>
              </a:rPr>
              <a:t>虎门销烟</a:t>
            </a:r>
            <a:endParaRPr lang="en-US" altLang="zh-CN" sz="2800" b="1" dirty="0" smtClean="0">
              <a:solidFill>
                <a:srgbClr val="FF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B:</a:t>
            </a:r>
            <a:r>
              <a:rPr lang="zh-CN" altLang="en-US" sz="2800" dirty="0" smtClean="0">
                <a:solidFill>
                  <a:srgbClr val="000000"/>
                </a:solidFill>
                <a:ea typeface="方正启体简体" panose="03000509000000000000" charset="-122"/>
                <a:sym typeface="+mn-ea"/>
              </a:rPr>
              <a:t>太平天国</a:t>
            </a:r>
            <a:endParaRPr lang="en-US" altLang="zh-CN" sz="2800" dirty="0" smtClean="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C:</a:t>
            </a:r>
            <a:r>
              <a:rPr lang="zh-CN" altLang="en-US" sz="2800" dirty="0" smtClean="0">
                <a:solidFill>
                  <a:srgbClr val="000000"/>
                </a:solidFill>
                <a:ea typeface="方正启体简体" panose="03000509000000000000" charset="-122"/>
                <a:sym typeface="+mn-ea"/>
              </a:rPr>
              <a:t>柳条湖事件</a:t>
            </a:r>
            <a:endParaRPr lang="en-US" altLang="zh-CN" sz="2800" dirty="0" smtClean="0">
              <a:solidFill>
                <a:srgbClr val="000000"/>
              </a:solidFill>
              <a:ea typeface="方正启体简体" panose="03000509000000000000" charset="-122"/>
              <a:sym typeface="+mn-ea"/>
            </a:endParaRPr>
          </a:p>
          <a:p>
            <a:pPr>
              <a:lnSpc>
                <a:spcPct val="150000"/>
              </a:lnSpc>
            </a:pPr>
            <a:r>
              <a:rPr lang="en-US" altLang="zh-CN" sz="2800" dirty="0" smtClean="0">
                <a:solidFill>
                  <a:srgbClr val="000000"/>
                </a:solidFill>
                <a:ea typeface="方正启体简体" panose="03000509000000000000" charset="-122"/>
                <a:sym typeface="+mn-ea"/>
              </a:rPr>
              <a:t>D:</a:t>
            </a:r>
            <a:r>
              <a:rPr lang="zh-CN" altLang="en-US" sz="2800" dirty="0" smtClean="0">
                <a:solidFill>
                  <a:srgbClr val="000000"/>
                </a:solidFill>
                <a:ea typeface="方正启体简体" panose="03000509000000000000" charset="-122"/>
                <a:sym typeface="+mn-ea"/>
              </a:rPr>
              <a:t>七七事变</a:t>
            </a:r>
            <a:endParaRPr lang="en-US" altLang="zh-CN" sz="2800" dirty="0">
              <a:solidFill>
                <a:srgbClr val="000000"/>
              </a:solidFill>
              <a:ea typeface="方正启体简体" panose="03000509000000000000" charset="-122"/>
              <a:sym typeface="+mn-ea"/>
            </a:endParaRPr>
          </a:p>
        </p:txBody>
      </p:sp>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000000"/>
                </a:solidFill>
                <a:latin typeface="方正启体简体" panose="03000509000000000000" charset="-122"/>
                <a:ea typeface="方正启体简体" panose="03000509000000000000" charset="-122"/>
              </a:rPr>
              <a:t>群架</a:t>
            </a:r>
            <a:r>
              <a:rPr lang="en-US" altLang="zh-CN" sz="2400" b="1">
                <a:solidFill>
                  <a:srgbClr val="000000"/>
                </a:solidFill>
                <a:latin typeface="方正启体简体" panose="03000509000000000000" charset="-122"/>
                <a:ea typeface="方正启体简体" panose="03000509000000000000" charset="-122"/>
              </a:rPr>
              <a:t>Ⅰ</a:t>
            </a:r>
            <a:r>
              <a:rPr lang="zh-CN" altLang="en-US" sz="2400" b="1">
                <a:solidFill>
                  <a:srgbClr val="000000"/>
                </a:solidFill>
                <a:latin typeface="方正启体简体" panose="03000509000000000000" charset="-122"/>
                <a:ea typeface="方正启体简体" panose="03000509000000000000" charset="-122"/>
              </a:rPr>
              <a:t>：第一次鸦片战争</a:t>
            </a:r>
          </a:p>
        </p:txBody>
      </p:sp>
      <p:grpSp>
        <p:nvGrpSpPr>
          <p:cNvPr id="3" name="组合 2"/>
          <p:cNvGrpSpPr/>
          <p:nvPr/>
        </p:nvGrpSpPr>
        <p:grpSpPr>
          <a:xfrm>
            <a:off x="524383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23%</a:t>
              </a:r>
            </a:p>
          </p:txBody>
        </p:sp>
      </p:grpSp>
    </p:spTree>
    <p:custDataLst>
      <p:tags r:id="rId1"/>
    </p:custDataLst>
    <p:extLst>
      <p:ext uri="{BB962C8B-B14F-4D97-AF65-F5344CB8AC3E}">
        <p14:creationId xmlns:p14="http://schemas.microsoft.com/office/powerpoint/2010/main" val="20078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1070610" y="2280920"/>
            <a:ext cx="696595" cy="2180590"/>
          </a:xfrm>
          <a:prstGeom prst="rect">
            <a:avLst/>
          </a:prstGeom>
        </p:spPr>
      </p:pic>
      <p:sp>
        <p:nvSpPr>
          <p:cNvPr id="220"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4" name="组合 3"/>
          <p:cNvGrpSpPr/>
          <p:nvPr/>
        </p:nvGrpSpPr>
        <p:grpSpPr>
          <a:xfrm>
            <a:off x="2726055" y="317500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25%</a:t>
              </a:r>
            </a:p>
          </p:txBody>
        </p:sp>
      </p:grpSp>
      <p:sp>
        <p:nvSpPr>
          <p:cNvPr id="11" name="文本框 10"/>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smtClean="0">
                <a:latin typeface="Libian SC" panose="02010600040101010101" pitchFamily="2" charset="-122"/>
                <a:ea typeface="Libian SC" panose="02010600040101010101" pitchFamily="2" charset="-122"/>
                <a:sym typeface="+mn-ea"/>
              </a:rPr>
              <a:t>电子版</a:t>
            </a:r>
            <a:r>
              <a:rPr lang="en-US" altLang="zh-CN" sz="3200" dirty="0" smtClean="0">
                <a:latin typeface="Libian SC" panose="02010600040101010101" pitchFamily="2" charset="-122"/>
                <a:ea typeface="Libian SC" panose="02010600040101010101" pitchFamily="2" charset="-122"/>
                <a:sym typeface="+mn-ea"/>
              </a:rPr>
              <a:t>2018</a:t>
            </a:r>
          </a:p>
          <a:p>
            <a:pPr algn="l"/>
            <a:r>
              <a:rPr lang="zh-CN" altLang="en-US" sz="3200" dirty="0" smtClean="0">
                <a:latin typeface="Libian SC" panose="02010600040101010101" pitchFamily="2" charset="-122"/>
                <a:ea typeface="Libian SC" panose="02010600040101010101" pitchFamily="2" charset="-122"/>
                <a:sym typeface="+mn-ea"/>
              </a:rPr>
              <a:t>年</a:t>
            </a:r>
            <a:r>
              <a:rPr lang="zh-CN" altLang="en-US" sz="3200" dirty="0">
                <a:latin typeface="Libian SC" panose="02010600040101010101" pitchFamily="2" charset="-122"/>
                <a:ea typeface="Libian SC" panose="02010600040101010101" pitchFamily="2" charset="-122"/>
                <a:sym typeface="+mn-ea"/>
              </a:rPr>
              <a:t>最新真</a:t>
            </a:r>
            <a:r>
              <a:rPr lang="zh-CN" altLang="en-US" sz="3200" dirty="0" smtClean="0">
                <a:latin typeface="Libian SC" panose="02010600040101010101" pitchFamily="2" charset="-122"/>
                <a:ea typeface="Libian SC" panose="02010600040101010101" pitchFamily="2" charset="-122"/>
                <a:sym typeface="+mn-ea"/>
              </a:rPr>
              <a:t>题解析</a:t>
            </a:r>
            <a:endParaRPr lang="zh-CN" altLang="en-US" sz="3200" dirty="0">
              <a:latin typeface="Libian SC" panose="02010600040101010101" pitchFamily="2" charset="-122"/>
              <a:ea typeface="Libian SC" panose="02010600040101010101" pitchFamily="2" charset="-122"/>
              <a:sym typeface="+mn-ea"/>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sp>
        <p:nvSpPr>
          <p:cNvPr id="2" name=" 220"/>
          <p:cNvSpPr/>
          <p:nvPr/>
        </p:nvSpPr>
        <p:spPr>
          <a:xfrm>
            <a:off x="0" y="-9525"/>
            <a:ext cx="392874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：第一次鸦片战争</a:t>
            </a:r>
          </a:p>
        </p:txBody>
      </p:sp>
      <p:grpSp>
        <p:nvGrpSpPr>
          <p:cNvPr id="4" name="组合 3"/>
          <p:cNvGrpSpPr/>
          <p:nvPr/>
        </p:nvGrpSpPr>
        <p:grpSpPr>
          <a:xfrm>
            <a:off x="5201285" y="12065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26%</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06295" y="2691765"/>
            <a:ext cx="8488045" cy="993775"/>
          </a:xfrm>
        </p:spPr>
        <p:txBody>
          <a:bodyPr/>
          <a:lstStyle/>
          <a:p>
            <a:pPr marL="0" indent="0" algn="ctr">
              <a:lnSpc>
                <a:spcPct val="150000"/>
              </a:lnSpc>
              <a:buNone/>
            </a:pPr>
            <a:r>
              <a:rPr lang="zh-CN" sz="3600"/>
              <a:t>中国人民水深火热，但是越挫越勇！</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27%</a:t>
              </a: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031776" y="2669797"/>
            <a:ext cx="4934803" cy="1096986"/>
          </a:xfrm>
        </p:spPr>
        <p:txBody>
          <a:bodyPr>
            <a:normAutofit/>
          </a:bodyPr>
          <a:lstStyle/>
          <a:p>
            <a:pPr marL="0" indent="0">
              <a:buNone/>
            </a:pPr>
            <a:r>
              <a:rPr lang="zh-CN" altLang="en-US" sz="4800" dirty="0">
                <a:solidFill>
                  <a:schemeClr val="bg1"/>
                </a:solidFill>
              </a:rPr>
              <a:t>为什么不来呢？</a:t>
            </a:r>
            <a:endParaRPr lang="en-US" altLang="zh-CN" sz="4800" dirty="0">
              <a:solidFill>
                <a:schemeClr val="bg1"/>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0855" y="1918970"/>
            <a:ext cx="8488045" cy="4921885"/>
          </a:xfrm>
        </p:spPr>
        <p:txBody>
          <a:bodyPr>
            <a:normAutofit/>
          </a:bodyPr>
          <a:lstStyle/>
          <a:p>
            <a:pPr marL="0" indent="0" algn="ctr">
              <a:lnSpc>
                <a:spcPct val="150000"/>
              </a:lnSpc>
              <a:buNone/>
            </a:pPr>
            <a:r>
              <a:rPr lang="zh-CN" sz="3600" dirty="0"/>
              <a:t>中国人民水深火热，但是越挫越勇！</a:t>
            </a:r>
          </a:p>
          <a:p>
            <a:pPr marL="0" indent="0" algn="ctr">
              <a:lnSpc>
                <a:spcPct val="150000"/>
              </a:lnSpc>
              <a:buNone/>
            </a:pPr>
            <a:r>
              <a:rPr lang="zh-CN" altLang="en-US" sz="3600" dirty="0"/>
              <a:t>但是，有一个群体被激怒了！</a:t>
            </a:r>
            <a:endParaRPr lang="zh-CN" sz="3200" dirty="0"/>
          </a:p>
          <a:p>
            <a:pPr marL="0" indent="0" algn="ctr">
              <a:lnSpc>
                <a:spcPct val="150000"/>
              </a:lnSpc>
              <a:buNone/>
            </a:pPr>
            <a:r>
              <a:rPr lang="zh-CN" sz="11500" dirty="0"/>
              <a:t>   </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28%</a:t>
              </a:r>
            </a:p>
          </p:txBody>
        </p:sp>
      </p:gr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0855" y="1918970"/>
            <a:ext cx="8488045" cy="4921885"/>
          </a:xfrm>
        </p:spPr>
        <p:txBody>
          <a:bodyPr>
            <a:normAutofit/>
          </a:bodyPr>
          <a:lstStyle/>
          <a:p>
            <a:pPr marL="0" indent="0" algn="ctr">
              <a:lnSpc>
                <a:spcPct val="150000"/>
              </a:lnSpc>
              <a:buNone/>
            </a:pPr>
            <a:r>
              <a:rPr lang="zh-CN" sz="3600"/>
              <a:t>中国人民水深火热，但是越挫越勇！</a:t>
            </a:r>
          </a:p>
          <a:p>
            <a:pPr marL="0" indent="0" algn="ctr">
              <a:lnSpc>
                <a:spcPct val="150000"/>
              </a:lnSpc>
              <a:buNone/>
            </a:pPr>
            <a:r>
              <a:rPr lang="zh-CN" sz="3600"/>
              <a:t>谁被激怒了？</a:t>
            </a:r>
            <a:endParaRPr lang="zh-CN" sz="3200"/>
          </a:p>
          <a:p>
            <a:pPr marL="0" indent="0" algn="ctr">
              <a:lnSpc>
                <a:spcPct val="150000"/>
              </a:lnSpc>
              <a:buNone/>
            </a:pPr>
            <a:r>
              <a:rPr lang="zh-CN" sz="11500"/>
              <a:t>   农民！</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29%</a:t>
              </a:r>
            </a:p>
          </p:txBody>
        </p:sp>
      </p:gr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6476" t="15335" b="7270"/>
          <a:stretch>
            <a:fillRect/>
          </a:stretch>
        </p:blipFill>
        <p:spPr>
          <a:xfrm>
            <a:off x="1894323" y="2206407"/>
            <a:ext cx="8509635" cy="4231005"/>
          </a:xfrm>
          <a:prstGeom prst="roundRect">
            <a:avLst/>
          </a:prstGeom>
        </p:spPr>
      </p:pic>
      <p:sp>
        <p:nvSpPr>
          <p:cNvPr id="5" name="内容占位符 2"/>
          <p:cNvSpPr>
            <a:spLocks noGrp="1"/>
          </p:cNvSpPr>
          <p:nvPr/>
        </p:nvSpPr>
        <p:spPr>
          <a:xfrm>
            <a:off x="2231390" y="948055"/>
            <a:ext cx="7322820" cy="1099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sz="3600"/>
              <a:t>这是中国古代的农民？？？ </a:t>
            </a:r>
            <a:endParaRPr lang="zh-CN" altLang="zh-CN" sz="360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6" name="组合 5"/>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31%</a:t>
              </a:r>
            </a:p>
          </p:txBody>
        </p:sp>
      </p:gr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6476" t="15335" b="7270"/>
          <a:stretch>
            <a:fillRect/>
          </a:stretch>
        </p:blipFill>
        <p:spPr>
          <a:xfrm>
            <a:off x="1310640" y="1979930"/>
            <a:ext cx="9570085" cy="4758055"/>
          </a:xfrm>
          <a:prstGeom prst="roundRect">
            <a:avLst/>
          </a:prstGeom>
        </p:spPr>
      </p:pic>
      <p:sp>
        <p:nvSpPr>
          <p:cNvPr id="5" name="内容占位符 2"/>
          <p:cNvSpPr>
            <a:spLocks noGrp="1"/>
          </p:cNvSpPr>
          <p:nvPr/>
        </p:nvSpPr>
        <p:spPr>
          <a:xfrm>
            <a:off x="2005330" y="804545"/>
            <a:ext cx="7322820" cy="1099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sz="3600"/>
              <a:t>这是中国古代的农民？？？ </a:t>
            </a:r>
            <a:endParaRPr lang="zh-CN" altLang="zh-CN" sz="360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6" name="组合 5"/>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08" y="200"/>
                <a:ext cx="211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33%</a:t>
              </a:r>
            </a:p>
          </p:txBody>
        </p:sp>
      </p:grpSp>
      <p:pic>
        <p:nvPicPr>
          <p:cNvPr id="7" name="图片 6"/>
          <p:cNvPicPr>
            <a:picLocks noChangeAspect="1"/>
          </p:cNvPicPr>
          <p:nvPr/>
        </p:nvPicPr>
        <p:blipFill>
          <a:blip r:embed="rId4"/>
          <a:srcRect l="-365" r="365"/>
          <a:stretch>
            <a:fillRect/>
          </a:stretch>
        </p:blipFill>
        <p:spPr>
          <a:xfrm>
            <a:off x="8750300" y="146685"/>
            <a:ext cx="3232150" cy="2414905"/>
          </a:xfrm>
          <a:prstGeom prst="ellipse">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1350" y="870585"/>
            <a:ext cx="9347835" cy="928370"/>
          </a:xfrm>
        </p:spPr>
        <p:txBody>
          <a:bodyPr/>
          <a:lstStyle/>
          <a:p>
            <a:pPr marL="0" indent="0" algn="ctr">
              <a:lnSpc>
                <a:spcPct val="150000"/>
              </a:lnSpc>
              <a:buNone/>
            </a:pPr>
            <a:r>
              <a:rPr lang="zh-CN" sz="3200"/>
              <a:t>他们不是普通的农民，他们引领了时尚。</a:t>
            </a:r>
            <a:endParaRPr lang="en-US" altLang="zh-CN" sz="3200"/>
          </a:p>
        </p:txBody>
      </p:sp>
      <p:pic>
        <p:nvPicPr>
          <p:cNvPr id="6" name="图片 5"/>
          <p:cNvPicPr>
            <a:picLocks noChangeAspect="1"/>
          </p:cNvPicPr>
          <p:nvPr/>
        </p:nvPicPr>
        <p:blipFill>
          <a:blip r:embed="rId4"/>
          <a:stretch>
            <a:fillRect/>
          </a:stretch>
        </p:blipFill>
        <p:spPr>
          <a:xfrm>
            <a:off x="3048635" y="2076450"/>
            <a:ext cx="6095365" cy="4723765"/>
          </a:xfrm>
          <a:prstGeom prst="round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4" name="组合 3"/>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220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35%</a:t>
              </a:r>
            </a:p>
          </p:txBody>
        </p:sp>
      </p:gr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965" y="955040"/>
            <a:ext cx="9347835" cy="928370"/>
          </a:xfrm>
        </p:spPr>
        <p:txBody>
          <a:bodyPr/>
          <a:lstStyle/>
          <a:p>
            <a:pPr marL="0" indent="0" algn="ctr">
              <a:lnSpc>
                <a:spcPct val="150000"/>
              </a:lnSpc>
              <a:buNone/>
            </a:pPr>
            <a:r>
              <a:rPr lang="zh-CN" sz="3200" dirty="0"/>
              <a:t>他们不是普通的农民，他们引领了时尚。</a:t>
            </a:r>
            <a:endParaRPr lang="en-US" altLang="zh-CN" sz="3200" dirty="0"/>
          </a:p>
        </p:txBody>
      </p:sp>
      <p:sp>
        <p:nvSpPr>
          <p:cNvPr id="4" name="文本框 3"/>
          <p:cNvSpPr txBox="1"/>
          <p:nvPr/>
        </p:nvSpPr>
        <p:spPr>
          <a:xfrm>
            <a:off x="5542280" y="1169670"/>
            <a:ext cx="6301105" cy="583565"/>
          </a:xfrm>
          <a:prstGeom prst="rect">
            <a:avLst/>
          </a:prstGeom>
          <a:solidFill>
            <a:schemeClr val="bg1"/>
          </a:solidFill>
        </p:spPr>
        <p:txBody>
          <a:bodyPr wrap="square" rtlCol="0">
            <a:spAutoFit/>
          </a:bodyPr>
          <a:lstStyle/>
          <a:p>
            <a:r>
              <a:rPr lang="zh-CN" altLang="zh-CN" sz="3200" dirty="0">
                <a:latin typeface="方正启体简体" panose="03000509000000000000" charset="-122"/>
                <a:ea typeface="方正启体简体" panose="03000509000000000000" charset="-122"/>
              </a:rPr>
              <a:t>他们是太平天国运动的农民将士！</a:t>
            </a:r>
          </a:p>
        </p:txBody>
      </p:sp>
      <p:pic>
        <p:nvPicPr>
          <p:cNvPr id="6" name="图片 5"/>
          <p:cNvPicPr>
            <a:picLocks noChangeAspect="1"/>
          </p:cNvPicPr>
          <p:nvPr/>
        </p:nvPicPr>
        <p:blipFill>
          <a:blip r:embed="rId4"/>
          <a:stretch>
            <a:fillRect/>
          </a:stretch>
        </p:blipFill>
        <p:spPr>
          <a:xfrm>
            <a:off x="3048635" y="2076450"/>
            <a:ext cx="6095365" cy="4723765"/>
          </a:xfrm>
          <a:prstGeom prst="roundRect">
            <a:avLst/>
          </a:prstGeom>
        </p:spPr>
      </p:pic>
      <p:pic>
        <p:nvPicPr>
          <p:cNvPr id="5" name="图片 4"/>
          <p:cNvPicPr>
            <a:picLocks noChangeAspect="1"/>
          </p:cNvPicPr>
          <p:nvPr/>
        </p:nvPicPr>
        <p:blipFill>
          <a:blip r:embed="rId5"/>
          <a:stretch>
            <a:fillRect/>
          </a:stretch>
        </p:blipFill>
        <p:spPr>
          <a:xfrm>
            <a:off x="2118995" y="2055495"/>
            <a:ext cx="7727950" cy="4791075"/>
          </a:xfrm>
          <a:prstGeom prst="round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08" y="200"/>
                <a:ext cx="241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37%</a:t>
              </a:r>
            </a:p>
          </p:txBody>
        </p:sp>
      </p:gr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283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sp>
        <p:nvSpPr>
          <p:cNvPr id="11" name="矩形 10">
            <a:extLst>
              <a:ext uri="{FF2B5EF4-FFF2-40B4-BE49-F238E27FC236}">
                <a16:creationId xmlns="" xmlns:a16="http://schemas.microsoft.com/office/drawing/2014/main" id="{C8B6242D-8D1C-924D-B2EB-F8ECB7D9C5DB}"/>
              </a:ext>
            </a:extLst>
          </p:cNvPr>
          <p:cNvSpPr/>
          <p:nvPr/>
        </p:nvSpPr>
        <p:spPr>
          <a:xfrm>
            <a:off x="7242571" y="1771452"/>
            <a:ext cx="1603169" cy="1045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a:extLst>
              <a:ext uri="{FF2B5EF4-FFF2-40B4-BE49-F238E27FC236}">
                <a16:creationId xmlns="" xmlns:a16="http://schemas.microsoft.com/office/drawing/2014/main" id="{24E5C92C-B819-484D-8E63-02AF6BAD615C}"/>
              </a:ext>
            </a:extLst>
          </p:cNvPr>
          <p:cNvPicPr>
            <a:picLocks noChangeAspect="1"/>
          </p:cNvPicPr>
          <p:nvPr/>
        </p:nvPicPr>
        <p:blipFill rotWithShape="1">
          <a:blip r:embed="rId3"/>
          <a:srcRect l="42403" t="3246" r="13989" b="69328"/>
          <a:stretch/>
        </p:blipFill>
        <p:spPr>
          <a:xfrm>
            <a:off x="5146951" y="1967126"/>
            <a:ext cx="3746374" cy="1472633"/>
          </a:xfrm>
          <a:prstGeom prst="rect">
            <a:avLst/>
          </a:prstGeom>
        </p:spPr>
      </p:pic>
      <p:pic>
        <p:nvPicPr>
          <p:cNvPr id="19" name="图片 18">
            <a:extLst>
              <a:ext uri="{FF2B5EF4-FFF2-40B4-BE49-F238E27FC236}">
                <a16:creationId xmlns="" xmlns:a16="http://schemas.microsoft.com/office/drawing/2014/main" id="{C8D5CAD6-3C32-CD4F-B209-4AEC10E6D5A5}"/>
              </a:ext>
            </a:extLst>
          </p:cNvPr>
          <p:cNvPicPr>
            <a:picLocks noChangeAspect="1"/>
          </p:cNvPicPr>
          <p:nvPr/>
        </p:nvPicPr>
        <p:blipFill rotWithShape="1">
          <a:blip r:embed="rId3">
            <a:clrChange>
              <a:clrFrom>
                <a:srgbClr val="FFFFFF"/>
              </a:clrFrom>
              <a:clrTo>
                <a:srgbClr val="FFFFFF">
                  <a:alpha val="0"/>
                </a:srgbClr>
              </a:clrTo>
            </a:clrChange>
          </a:blip>
          <a:srcRect t="22625" r="40089"/>
          <a:stretch/>
        </p:blipFill>
        <p:spPr>
          <a:xfrm>
            <a:off x="0" y="2703443"/>
            <a:ext cx="5146951" cy="4154557"/>
          </a:xfrm>
          <a:prstGeom prst="snip1Rect">
            <a:avLst>
              <a:gd name="adj" fmla="val 38996"/>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0337" y="1232734"/>
            <a:ext cx="10515600" cy="1325563"/>
          </a:xfrm>
        </p:spPr>
        <p:txBody>
          <a:bodyPr>
            <a:normAutofit/>
          </a:bodyPr>
          <a:lstStyle/>
          <a:p>
            <a:r>
              <a:rPr lang="en-US" altLang="zh-CN" b="1" dirty="0"/>
              <a:t>1851</a:t>
            </a:r>
            <a:r>
              <a:rPr lang="zh-CN" altLang="en-US" dirty="0"/>
              <a:t>年，农民起义</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283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sp>
        <p:nvSpPr>
          <p:cNvPr id="13" name="内容占位符 2">
            <a:extLst>
              <a:ext uri="{FF2B5EF4-FFF2-40B4-BE49-F238E27FC236}">
                <a16:creationId xmlns="" xmlns:a16="http://schemas.microsoft.com/office/drawing/2014/main" id="{C408EBDA-F2D8-2F4B-A4B0-B6A6A30D69B7}"/>
              </a:ext>
            </a:extLst>
          </p:cNvPr>
          <p:cNvSpPr>
            <a:spLocks noGrp="1"/>
          </p:cNvSpPr>
          <p:nvPr>
            <p:ph idx="1"/>
          </p:nvPr>
        </p:nvSpPr>
        <p:spPr>
          <a:xfrm>
            <a:off x="1220337" y="2558297"/>
            <a:ext cx="10515600" cy="1872918"/>
          </a:xfrm>
        </p:spPr>
        <p:txBody>
          <a:bodyPr/>
          <a:lstStyle/>
          <a:p>
            <a:pPr marL="0" indent="0">
              <a:lnSpc>
                <a:spcPct val="150000"/>
              </a:lnSpc>
              <a:buNone/>
            </a:pPr>
            <a:r>
              <a:rPr lang="zh-CN" altLang="en-US" sz="3200" dirty="0"/>
              <a:t>思想支撑：</a:t>
            </a:r>
            <a:endParaRPr lang="en-US" altLang="zh-CN" sz="3200" dirty="0"/>
          </a:p>
          <a:p>
            <a:pPr marL="0" indent="0">
              <a:lnSpc>
                <a:spcPct val="150000"/>
              </a:lnSpc>
              <a:buNone/>
            </a:pPr>
            <a:r>
              <a:rPr lang="zh-CN" altLang="en-US" sz="3200" dirty="0"/>
              <a:t>理论支撑：</a:t>
            </a:r>
          </a:p>
        </p:txBody>
      </p:sp>
    </p:spTree>
    <p:custDataLst>
      <p:tags r:id="rId1"/>
    </p:custDataLst>
    <p:extLst>
      <p:ext uri="{BB962C8B-B14F-4D97-AF65-F5344CB8AC3E}">
        <p14:creationId xmlns:p14="http://schemas.microsoft.com/office/powerpoint/2010/main" val="716485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1540"/>
            <a:ext cx="10515600" cy="1325563"/>
          </a:xfrm>
        </p:spPr>
        <p:txBody>
          <a:bodyPr>
            <a:normAutofit/>
          </a:bodyPr>
          <a:lstStyle/>
          <a:p>
            <a:r>
              <a:rPr lang="zh-CN" altLang="en-US" dirty="0"/>
              <a:t>不要小看农民起义</a:t>
            </a:r>
          </a:p>
        </p:txBody>
      </p:sp>
      <p:sp>
        <p:nvSpPr>
          <p:cNvPr id="3" name="内容占位符 2"/>
          <p:cNvSpPr>
            <a:spLocks noGrp="1"/>
          </p:cNvSpPr>
          <p:nvPr>
            <p:ph idx="1"/>
          </p:nvPr>
        </p:nvSpPr>
        <p:spPr>
          <a:xfrm>
            <a:off x="838200" y="2495233"/>
            <a:ext cx="10515600" cy="1872918"/>
          </a:xfrm>
        </p:spPr>
        <p:txBody>
          <a:bodyPr/>
          <a:lstStyle/>
          <a:p>
            <a:pPr marL="0" indent="0">
              <a:lnSpc>
                <a:spcPct val="150000"/>
              </a:lnSpc>
              <a:buNone/>
            </a:pPr>
            <a:r>
              <a:rPr lang="zh-CN" altLang="en-US" sz="3200" dirty="0"/>
              <a:t>思想支撑：拜上帝教，宣传平等观念。</a:t>
            </a:r>
          </a:p>
          <a:p>
            <a:pPr marL="0" indent="0">
              <a:lnSpc>
                <a:spcPct val="150000"/>
              </a:lnSpc>
              <a:buNone/>
            </a:pPr>
            <a:r>
              <a:rPr lang="zh-CN" altLang="en-US" sz="3200" dirty="0"/>
              <a:t>理论支撑：</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283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spTree>
    <p:custDataLst>
      <p:tags r:id="rId1"/>
    </p:custDataLst>
    <p:extLst>
      <p:ext uri="{BB962C8B-B14F-4D97-AF65-F5344CB8AC3E}">
        <p14:creationId xmlns:p14="http://schemas.microsoft.com/office/powerpoint/2010/main" val="3259563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1540"/>
            <a:ext cx="10515600" cy="1325563"/>
          </a:xfrm>
        </p:spPr>
        <p:txBody>
          <a:bodyPr>
            <a:normAutofit/>
          </a:bodyPr>
          <a:lstStyle/>
          <a:p>
            <a:r>
              <a:rPr lang="zh-CN" altLang="en-US"/>
              <a:t>不要小看农民起义</a:t>
            </a:r>
          </a:p>
        </p:txBody>
      </p:sp>
      <p:sp>
        <p:nvSpPr>
          <p:cNvPr id="3" name="内容占位符 2"/>
          <p:cNvSpPr>
            <a:spLocks noGrp="1"/>
          </p:cNvSpPr>
          <p:nvPr>
            <p:ph idx="1"/>
          </p:nvPr>
        </p:nvSpPr>
        <p:spPr>
          <a:xfrm>
            <a:off x="838200" y="2217103"/>
            <a:ext cx="10515600" cy="4351338"/>
          </a:xfrm>
        </p:spPr>
        <p:txBody>
          <a:bodyPr/>
          <a:lstStyle/>
          <a:p>
            <a:pPr marL="0" indent="0">
              <a:lnSpc>
                <a:spcPct val="150000"/>
              </a:lnSpc>
              <a:buNone/>
            </a:pPr>
            <a:r>
              <a:rPr lang="zh-CN" altLang="en-US" sz="3200" dirty="0"/>
              <a:t>思想支撑：拜上帝教，宣传平等观念。</a:t>
            </a:r>
          </a:p>
          <a:p>
            <a:pPr marL="0" indent="0">
              <a:lnSpc>
                <a:spcPct val="150000"/>
              </a:lnSpc>
              <a:buNone/>
            </a:pPr>
            <a:r>
              <a:rPr lang="zh-CN" altLang="en-US" sz="3200" dirty="0"/>
              <a:t>理论支撑：《天朝田亩制度》      和      《资政新篇》</a:t>
            </a:r>
          </a:p>
          <a:p>
            <a:pPr marL="0" indent="0">
              <a:lnSpc>
                <a:spcPct val="150000"/>
              </a:lnSpc>
              <a:buNone/>
            </a:pPr>
            <a:r>
              <a:rPr lang="zh-CN" altLang="en-US" sz="3200" dirty="0"/>
              <a:t>                 平分田地（纲领性）          政治经济思想外交</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5" name="组合 4"/>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08" y="200"/>
                <a:ext cx="283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spTree>
    <p:custDataLst>
      <p:tags r:id="rId1"/>
    </p:custDataLst>
    <p:extLst>
      <p:ext uri="{BB962C8B-B14F-4D97-AF65-F5344CB8AC3E}">
        <p14:creationId xmlns:p14="http://schemas.microsoft.com/office/powerpoint/2010/main" val="290492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16875" y="1455145"/>
            <a:ext cx="7364105" cy="3684905"/>
          </a:xfrm>
        </p:spPr>
        <p:txBody>
          <a:bodyPr>
            <a:normAutofit/>
          </a:bodyPr>
          <a:lstStyle/>
          <a:p>
            <a:pPr marL="0" indent="0">
              <a:buNone/>
            </a:pPr>
            <a:r>
              <a:rPr lang="zh-CN" altLang="en-US" sz="4400" dirty="0">
                <a:solidFill>
                  <a:schemeClr val="bg1"/>
                </a:solidFill>
              </a:rPr>
              <a:t>这一定不是道德的沦丧</a:t>
            </a:r>
            <a:endParaRPr lang="en-US" altLang="zh-CN" sz="4400" dirty="0">
              <a:solidFill>
                <a:schemeClr val="bg1"/>
              </a:solidFill>
            </a:endParaRPr>
          </a:p>
          <a:p>
            <a:pPr marL="0" indent="0">
              <a:buNone/>
            </a:pPr>
            <a:endParaRPr lang="en-US" altLang="zh-CN" sz="4400" dirty="0">
              <a:solidFill>
                <a:schemeClr val="bg1"/>
              </a:solidFill>
            </a:endParaRPr>
          </a:p>
          <a:p>
            <a:pPr marL="0" indent="0">
              <a:buNone/>
            </a:pPr>
            <a:r>
              <a:rPr lang="zh-CN" altLang="en-US" sz="4400" dirty="0">
                <a:solidFill>
                  <a:schemeClr val="bg1"/>
                </a:solidFill>
              </a:rPr>
              <a:t>也不是人性的扭曲</a:t>
            </a:r>
            <a:endParaRPr lang="en-US" altLang="zh-CN" sz="4400" dirty="0">
              <a:solidFill>
                <a:schemeClr val="bg1"/>
              </a:solidFill>
            </a:endParaRPr>
          </a:p>
          <a:p>
            <a:pPr marL="0" indent="0">
              <a:buNone/>
            </a:pPr>
            <a:endParaRPr lang="en-US" altLang="zh-CN" sz="4400" dirty="0">
              <a:solidFill>
                <a:schemeClr val="bg1"/>
              </a:solidFill>
            </a:endParaRPr>
          </a:p>
          <a:p>
            <a:pPr marL="0" indent="0">
              <a:buNone/>
            </a:pPr>
            <a:r>
              <a:rPr lang="zh-CN" altLang="en-US" sz="4400" dirty="0">
                <a:solidFill>
                  <a:schemeClr val="bg1"/>
                </a:solidFill>
              </a:rPr>
              <a:t>而是</a:t>
            </a:r>
            <a:r>
              <a:rPr lang="en-US" altLang="zh-CN" sz="4400" dirty="0">
                <a:solidFill>
                  <a:schemeClr val="bg1"/>
                </a:solidFill>
              </a:rPr>
              <a:t>……</a:t>
            </a:r>
          </a:p>
        </p:txBody>
      </p:sp>
    </p:spTree>
    <p:custDataLst>
      <p:tags r:id="rId1"/>
    </p:custDataLst>
    <p:extLst>
      <p:ext uri="{BB962C8B-B14F-4D97-AF65-F5344CB8AC3E}">
        <p14:creationId xmlns:p14="http://schemas.microsoft.com/office/powerpoint/2010/main" val="70266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0965" y="1282064"/>
            <a:ext cx="10515600" cy="1325563"/>
          </a:xfrm>
        </p:spPr>
        <p:txBody>
          <a:bodyPr>
            <a:normAutofit/>
          </a:bodyPr>
          <a:lstStyle/>
          <a:p>
            <a:r>
              <a:rPr lang="zh-CN" altLang="en-US" dirty="0"/>
              <a:t>但是事情哪有那么简单</a:t>
            </a:r>
            <a:r>
              <a:rPr lang="en-US" altLang="zh-CN" dirty="0"/>
              <a:t>......</a:t>
            </a:r>
          </a:p>
        </p:txBody>
      </p:sp>
      <p:sp>
        <p:nvSpPr>
          <p:cNvPr id="3" name="内容占位符 2"/>
          <p:cNvSpPr>
            <a:spLocks noGrp="1"/>
          </p:cNvSpPr>
          <p:nvPr>
            <p:ph idx="1"/>
          </p:nvPr>
        </p:nvSpPr>
        <p:spPr>
          <a:xfrm>
            <a:off x="930965" y="3056310"/>
            <a:ext cx="10515600" cy="2287270"/>
          </a:xfrm>
        </p:spPr>
        <p:txBody>
          <a:bodyPr>
            <a:normAutofit/>
          </a:bodyPr>
          <a:lstStyle/>
          <a:p>
            <a:pPr marL="0" indent="0">
              <a:lnSpc>
                <a:spcPct val="150000"/>
              </a:lnSpc>
              <a:buNone/>
            </a:pPr>
            <a:r>
              <a:rPr lang="zh-CN" altLang="en-US" sz="2800" dirty="0"/>
              <a:t>思想支撑：拜上帝教，宣传平等观念。</a:t>
            </a:r>
          </a:p>
          <a:p>
            <a:pPr marL="0" indent="0">
              <a:lnSpc>
                <a:spcPct val="150000"/>
              </a:lnSpc>
              <a:buNone/>
            </a:pPr>
            <a:r>
              <a:rPr lang="zh-CN" altLang="en-US" sz="2800" dirty="0"/>
              <a:t>理论支撑：《天朝田亩制度》    和      《资政新篇》</a:t>
            </a:r>
          </a:p>
          <a:p>
            <a:pPr marL="0" indent="0">
              <a:lnSpc>
                <a:spcPct val="150000"/>
              </a:lnSpc>
              <a:buNone/>
            </a:pPr>
            <a:r>
              <a:rPr lang="zh-CN" altLang="en-US" sz="2800" dirty="0">
                <a:sym typeface="+mn-ea"/>
              </a:rPr>
              <a:t>                 平分田地（纲领性）         政治经济思想外交</a:t>
            </a:r>
            <a:endParaRPr lang="zh-CN" altLang="en-US" sz="2800" dirty="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4" name="组合 3"/>
          <p:cNvGrpSpPr/>
          <p:nvPr/>
        </p:nvGrpSpPr>
        <p:grpSpPr>
          <a:xfrm>
            <a:off x="5003165" y="13589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3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51%</a:t>
              </a:r>
            </a:p>
          </p:txBody>
        </p:sp>
      </p:gr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21105"/>
            <a:ext cx="7446645" cy="1325880"/>
          </a:xfrm>
        </p:spPr>
        <p:txBody>
          <a:bodyPr>
            <a:normAutofit/>
          </a:bodyPr>
          <a:lstStyle/>
          <a:p>
            <a:r>
              <a:rPr lang="zh-CN" altLang="en-US"/>
              <a:t>但是事情哪有那么简单</a:t>
            </a:r>
            <a:r>
              <a:rPr lang="en-US" altLang="zh-CN"/>
              <a:t>......</a:t>
            </a:r>
          </a:p>
        </p:txBody>
      </p:sp>
      <p:sp>
        <p:nvSpPr>
          <p:cNvPr id="3" name="内容占位符 2"/>
          <p:cNvSpPr>
            <a:spLocks noGrp="1"/>
          </p:cNvSpPr>
          <p:nvPr>
            <p:ph idx="1"/>
          </p:nvPr>
        </p:nvSpPr>
        <p:spPr>
          <a:xfrm>
            <a:off x="838200" y="2546985"/>
            <a:ext cx="10515600" cy="4351338"/>
          </a:xfrm>
        </p:spPr>
        <p:txBody>
          <a:bodyPr/>
          <a:lstStyle/>
          <a:p>
            <a:pPr marL="0" indent="0">
              <a:lnSpc>
                <a:spcPct val="150000"/>
              </a:lnSpc>
              <a:buNone/>
            </a:pPr>
            <a:r>
              <a:rPr lang="zh-CN" altLang="en-US" sz="2800"/>
              <a:t>思想支撑：拜上帝教，宣传平等观念。</a:t>
            </a:r>
          </a:p>
          <a:p>
            <a:pPr marL="0" indent="0">
              <a:lnSpc>
                <a:spcPct val="150000"/>
              </a:lnSpc>
              <a:buNone/>
            </a:pPr>
            <a:r>
              <a:rPr lang="zh-CN" altLang="en-US" sz="2800"/>
              <a:t>理论支撑：《天朝田亩制度》    和      《资政新篇》</a:t>
            </a:r>
          </a:p>
          <a:p>
            <a:pPr marL="0" indent="0">
              <a:lnSpc>
                <a:spcPct val="150000"/>
              </a:lnSpc>
              <a:buNone/>
            </a:pPr>
            <a:r>
              <a:rPr lang="zh-CN" altLang="en-US" sz="2800">
                <a:sym typeface="+mn-ea"/>
              </a:rPr>
              <a:t>                 平分田地（纲领性）         政治经济思想外交</a:t>
            </a:r>
            <a:endParaRPr lang="zh-CN" altLang="en-US" sz="2800"/>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2825750" y="3286125"/>
            <a:ext cx="2537460" cy="1614805"/>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7" name="组合 6"/>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3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52%</a:t>
              </a:r>
            </a:p>
          </p:txBody>
        </p:sp>
      </p:gr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75740"/>
            <a:ext cx="7503795" cy="1325880"/>
          </a:xfrm>
        </p:spPr>
        <p:txBody>
          <a:bodyPr>
            <a:normAutofit/>
          </a:bodyPr>
          <a:lstStyle/>
          <a:p>
            <a:r>
              <a:rPr lang="zh-CN" altLang="en-US"/>
              <a:t>但是事情哪有那么简单</a:t>
            </a:r>
            <a:r>
              <a:rPr lang="en-US" altLang="zh-CN"/>
              <a:t>......</a:t>
            </a:r>
          </a:p>
        </p:txBody>
      </p:sp>
      <p:sp>
        <p:nvSpPr>
          <p:cNvPr id="3" name="内容占位符 2"/>
          <p:cNvSpPr>
            <a:spLocks noGrp="1"/>
          </p:cNvSpPr>
          <p:nvPr>
            <p:ph idx="1"/>
          </p:nvPr>
        </p:nvSpPr>
        <p:spPr>
          <a:xfrm>
            <a:off x="838200" y="2801620"/>
            <a:ext cx="10515600" cy="2372360"/>
          </a:xfrm>
        </p:spPr>
        <p:txBody>
          <a:bodyPr>
            <a:normAutofit/>
          </a:bodyPr>
          <a:lstStyle/>
          <a:p>
            <a:pPr marL="0" indent="0">
              <a:lnSpc>
                <a:spcPct val="150000"/>
              </a:lnSpc>
              <a:buNone/>
            </a:pPr>
            <a:r>
              <a:rPr lang="zh-CN" altLang="en-US" sz="2800"/>
              <a:t>思想支撑：拜上帝教，宣传平等观念。</a:t>
            </a:r>
          </a:p>
          <a:p>
            <a:pPr marL="0" indent="0">
              <a:lnSpc>
                <a:spcPct val="150000"/>
              </a:lnSpc>
              <a:buNone/>
            </a:pPr>
            <a:r>
              <a:rPr lang="zh-CN" altLang="en-US" sz="2800"/>
              <a:t>理论支撑：《天朝田亩制度》    和      《资政新篇》</a:t>
            </a:r>
          </a:p>
          <a:p>
            <a:pPr marL="0" indent="0">
              <a:lnSpc>
                <a:spcPct val="150000"/>
              </a:lnSpc>
              <a:buNone/>
            </a:pPr>
            <a:r>
              <a:rPr lang="zh-CN" altLang="en-US" sz="2800">
                <a:sym typeface="+mn-ea"/>
              </a:rPr>
              <a:t>                 平分田地（纲领性）         政治经济思想外</a:t>
            </a:r>
            <a:r>
              <a:rPr lang="zh-CN" altLang="en-US" sz="2800"/>
              <a:t>交</a:t>
            </a:r>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2769235" y="3413125"/>
            <a:ext cx="2537460" cy="1614805"/>
          </a:xfrm>
          <a:prstGeom prst="rect">
            <a:avLst/>
          </a:prstGeom>
        </p:spPr>
      </p:pic>
      <p:pic>
        <p:nvPicPr>
          <p:cNvPr id="7" name="图片 6"/>
          <p:cNvPicPr>
            <a:picLocks noChangeAspect="1"/>
          </p:cNvPicPr>
          <p:nvPr/>
        </p:nvPicPr>
        <p:blipFill>
          <a:blip r:embed="rId4">
            <a:clrChange>
              <a:clrFrom>
                <a:srgbClr val="FFFFFF">
                  <a:alpha val="100000"/>
                </a:srgbClr>
              </a:clrFrom>
              <a:clrTo>
                <a:srgbClr val="FFFFFF">
                  <a:alpha val="100000"/>
                  <a:alpha val="0"/>
                </a:srgbClr>
              </a:clrTo>
            </a:clrChange>
          </a:blip>
          <a:srcRect b="8392"/>
          <a:stretch>
            <a:fillRect/>
          </a:stretch>
        </p:blipFill>
        <p:spPr>
          <a:xfrm>
            <a:off x="6529705" y="3413125"/>
            <a:ext cx="2537460" cy="1614805"/>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3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53%</a:t>
              </a:r>
            </a:p>
          </p:txBody>
        </p:sp>
      </p:gr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800" y="1019810"/>
            <a:ext cx="8113395" cy="1735455"/>
          </a:xfrm>
        </p:spPr>
        <p:txBody>
          <a:bodyPr>
            <a:normAutofit fontScale="90000"/>
          </a:bodyPr>
          <a:lstStyle/>
          <a:p>
            <a:pPr>
              <a:lnSpc>
                <a:spcPct val="150000"/>
              </a:lnSpc>
            </a:pPr>
            <a:r>
              <a:rPr lang="zh-CN" altLang="en-US" sz="3600"/>
              <a:t>非常成功，</a:t>
            </a:r>
            <a:br>
              <a:rPr lang="zh-CN" altLang="en-US" sz="3600"/>
            </a:br>
            <a:r>
              <a:rPr lang="zh-CN" altLang="en-US" sz="3600"/>
              <a:t>成功的引来了英国的好哥们</a:t>
            </a:r>
            <a:r>
              <a:rPr lang="en-US" altLang="zh-CN" sz="3600"/>
              <a:t>—</a:t>
            </a:r>
            <a:r>
              <a:rPr lang="zh-CN" altLang="en-US" sz="3600"/>
              <a:t>法国</a:t>
            </a:r>
            <a:br>
              <a:rPr lang="zh-CN" altLang="en-US" sz="3600"/>
            </a:br>
            <a:r>
              <a:rPr lang="zh-CN" altLang="en-US" sz="3600"/>
              <a:t>还顺便得到了俄国和美国的强烈关注！</a:t>
            </a:r>
          </a:p>
        </p:txBody>
      </p:sp>
      <p:pic>
        <p:nvPicPr>
          <p:cNvPr id="7" name="图片 6"/>
          <p:cNvPicPr>
            <a:picLocks noChangeAspect="1"/>
          </p:cNvPicPr>
          <p:nvPr/>
        </p:nvPicPr>
        <p:blipFill>
          <a:blip r:embed="rId3"/>
          <a:stretch>
            <a:fillRect/>
          </a:stretch>
        </p:blipFill>
        <p:spPr>
          <a:xfrm>
            <a:off x="5967095" y="3331845"/>
            <a:ext cx="2552065" cy="1701800"/>
          </a:xfrm>
          <a:prstGeom prst="rect">
            <a:avLst/>
          </a:prstGeom>
        </p:spPr>
      </p:pic>
      <p:pic>
        <p:nvPicPr>
          <p:cNvPr id="9" name="图片 8"/>
          <p:cNvPicPr>
            <a:picLocks noChangeAspect="1"/>
          </p:cNvPicPr>
          <p:nvPr/>
        </p:nvPicPr>
        <p:blipFill>
          <a:blip r:embed="rId4"/>
          <a:stretch>
            <a:fillRect/>
          </a:stretch>
        </p:blipFill>
        <p:spPr>
          <a:xfrm>
            <a:off x="9212580" y="2101215"/>
            <a:ext cx="2472055" cy="1648460"/>
          </a:xfrm>
          <a:prstGeom prst="rect">
            <a:avLst/>
          </a:prstGeom>
          <a:ln>
            <a:solidFill>
              <a:schemeClr val="accent1"/>
            </a:solidFill>
          </a:ln>
        </p:spPr>
      </p:pic>
      <p:pic>
        <p:nvPicPr>
          <p:cNvPr id="10" name="图片 9"/>
          <p:cNvPicPr>
            <a:picLocks noChangeAspect="1"/>
          </p:cNvPicPr>
          <p:nvPr/>
        </p:nvPicPr>
        <p:blipFill>
          <a:blip r:embed="rId5"/>
          <a:stretch>
            <a:fillRect/>
          </a:stretch>
        </p:blipFill>
        <p:spPr>
          <a:xfrm>
            <a:off x="9262745" y="4192905"/>
            <a:ext cx="2421890" cy="1519555"/>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4" name="文本框 3"/>
          <p:cNvSpPr txBox="1"/>
          <p:nvPr/>
        </p:nvSpPr>
        <p:spPr>
          <a:xfrm>
            <a:off x="4373880" y="2580640"/>
            <a:ext cx="3444240" cy="1198880"/>
          </a:xfrm>
          <a:prstGeom prst="rect">
            <a:avLst/>
          </a:prstGeom>
          <a:noFill/>
        </p:spPr>
        <p:txBody>
          <a:bodyPr wrap="square" rtlCol="0" anchor="t">
            <a:spAutoFit/>
          </a:bodyPr>
          <a:lstStyle/>
          <a:p>
            <a:pPr>
              <a:lnSpc>
                <a:spcPct val="150000"/>
              </a:lnSpc>
            </a:pPr>
            <a:r>
              <a:rPr lang="zh-CN" altLang="en-US" sz="4800">
                <a:solidFill>
                  <a:srgbClr val="000000"/>
                </a:solidFill>
                <a:ea typeface="方正启体简体" panose="03000509000000000000" charset="-122"/>
                <a:sym typeface="+mn-ea"/>
              </a:rPr>
              <a:t>随堂考时间</a:t>
            </a:r>
          </a:p>
        </p:txBody>
      </p:sp>
    </p:spTree>
    <p:custDataLst>
      <p:tags r:id="rId1"/>
    </p:custDataLst>
    <p:extLst>
      <p:ext uri="{BB962C8B-B14F-4D97-AF65-F5344CB8AC3E}">
        <p14:creationId xmlns:p14="http://schemas.microsoft.com/office/powerpoint/2010/main" val="2077015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1233805" y="1905635"/>
            <a:ext cx="10049510" cy="3322955"/>
          </a:xfrm>
          <a:prstGeom prst="rect">
            <a:avLst/>
          </a:prstGeom>
          <a:noFill/>
        </p:spPr>
        <p:txBody>
          <a:bodyPr wrap="square" rtlCol="0" anchor="t">
            <a:spAutoFit/>
          </a:bodyPr>
          <a:lstStyle/>
          <a:p>
            <a:pPr>
              <a:lnSpc>
                <a:spcPct val="150000"/>
              </a:lnSpc>
            </a:pPr>
            <a:r>
              <a:rPr lang="en-US" altLang="zh-CN" sz="2800">
                <a:solidFill>
                  <a:srgbClr val="000000"/>
                </a:solidFill>
                <a:ea typeface="方正启体简体" panose="03000509000000000000" charset="-122"/>
              </a:rPr>
              <a:t>1853年定都天京后，太平天国先后颁布的重要文件有（ ）</a:t>
            </a:r>
          </a:p>
          <a:p>
            <a:pPr>
              <a:lnSpc>
                <a:spcPct val="150000"/>
              </a:lnSpc>
            </a:pPr>
            <a:r>
              <a:rPr lang="en-US" altLang="zh-CN" sz="2800">
                <a:solidFill>
                  <a:srgbClr val="000000"/>
                </a:solidFill>
                <a:ea typeface="方正启体简体" panose="03000509000000000000" charset="-122"/>
              </a:rPr>
              <a:t>A:《原道觉世训》</a:t>
            </a:r>
          </a:p>
          <a:p>
            <a:pPr>
              <a:lnSpc>
                <a:spcPct val="150000"/>
              </a:lnSpc>
            </a:pPr>
            <a:r>
              <a:rPr lang="en-US" altLang="zh-CN" sz="2800">
                <a:solidFill>
                  <a:srgbClr val="000000"/>
                </a:solidFill>
                <a:ea typeface="方正启体简体" panose="03000509000000000000" charset="-122"/>
              </a:rPr>
              <a:t>B:《十款天条》</a:t>
            </a:r>
          </a:p>
          <a:p>
            <a:pPr>
              <a:lnSpc>
                <a:spcPct val="150000"/>
              </a:lnSpc>
            </a:pPr>
            <a:r>
              <a:rPr lang="en-US" altLang="zh-CN" sz="2800">
                <a:solidFill>
                  <a:srgbClr val="000000"/>
                </a:solidFill>
                <a:ea typeface="方正启体简体" panose="03000509000000000000" charset="-122"/>
              </a:rPr>
              <a:t>C:《天朝田亩制度》</a:t>
            </a:r>
          </a:p>
          <a:p>
            <a:pPr>
              <a:lnSpc>
                <a:spcPct val="150000"/>
              </a:lnSpc>
            </a:pPr>
            <a:r>
              <a:rPr lang="en-US" altLang="zh-CN" sz="2800">
                <a:solidFill>
                  <a:srgbClr val="000000"/>
                </a:solidFill>
                <a:ea typeface="方正启体简体" panose="03000509000000000000" charset="-122"/>
              </a:rPr>
              <a:t>D:《资政新篇》</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solidFill>
                  <a:srgbClr val="000000"/>
                </a:solidFill>
              </a:rPr>
              <a:t>【</a:t>
            </a:r>
            <a:r>
              <a:rPr lang="en-US" altLang="zh-CN" sz="3200">
                <a:solidFill>
                  <a:srgbClr val="000000"/>
                </a:solidFill>
              </a:rPr>
              <a:t>1310</a:t>
            </a:r>
            <a:r>
              <a:rPr lang="zh-CN" altLang="en-US" sz="3200">
                <a:solidFill>
                  <a:srgbClr val="000000"/>
                </a:solidFill>
              </a:rPr>
              <a:t>真题】</a:t>
            </a:r>
          </a:p>
        </p:txBody>
      </p:sp>
      <p:grpSp>
        <p:nvGrpSpPr>
          <p:cNvPr id="3" name="组合 2"/>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30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42%</a:t>
              </a:r>
            </a:p>
          </p:txBody>
        </p:sp>
      </p:grpSp>
    </p:spTree>
    <p:custDataLst>
      <p:tags r:id="rId1"/>
    </p:custDataLst>
    <p:extLst>
      <p:ext uri="{BB962C8B-B14F-4D97-AF65-F5344CB8AC3E}">
        <p14:creationId xmlns:p14="http://schemas.microsoft.com/office/powerpoint/2010/main" val="2889077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1233805" y="1905635"/>
            <a:ext cx="10049510" cy="3322955"/>
          </a:xfrm>
          <a:prstGeom prst="rect">
            <a:avLst/>
          </a:prstGeom>
          <a:noFill/>
        </p:spPr>
        <p:txBody>
          <a:bodyPr wrap="square" rtlCol="0" anchor="t">
            <a:spAutoFit/>
          </a:bodyPr>
          <a:lstStyle/>
          <a:p>
            <a:pPr>
              <a:lnSpc>
                <a:spcPct val="150000"/>
              </a:lnSpc>
            </a:pPr>
            <a:r>
              <a:rPr lang="en-US" altLang="zh-CN" sz="2800">
                <a:solidFill>
                  <a:srgbClr val="000000"/>
                </a:solidFill>
                <a:ea typeface="方正启体简体" panose="03000509000000000000" charset="-122"/>
              </a:rPr>
              <a:t>1853年定都天京后，太平天国先后颁布的重要文件有（</a:t>
            </a:r>
            <a:r>
              <a:rPr lang="en-US" altLang="zh-CN" sz="2800" b="1">
                <a:solidFill>
                  <a:srgbClr val="FF0000"/>
                </a:solidFill>
                <a:ea typeface="方正启体简体" panose="03000509000000000000" charset="-122"/>
              </a:rPr>
              <a:t>CD</a:t>
            </a:r>
            <a:r>
              <a:rPr lang="en-US" altLang="zh-CN" sz="2800">
                <a:solidFill>
                  <a:srgbClr val="000000"/>
                </a:solidFill>
                <a:ea typeface="方正启体简体" panose="03000509000000000000" charset="-122"/>
              </a:rPr>
              <a:t> ）</a:t>
            </a:r>
          </a:p>
          <a:p>
            <a:pPr>
              <a:lnSpc>
                <a:spcPct val="150000"/>
              </a:lnSpc>
            </a:pPr>
            <a:r>
              <a:rPr lang="en-US" altLang="zh-CN" sz="2800">
                <a:solidFill>
                  <a:srgbClr val="000000"/>
                </a:solidFill>
                <a:ea typeface="方正启体简体" panose="03000509000000000000" charset="-122"/>
              </a:rPr>
              <a:t>A:《原道觉世训》</a:t>
            </a:r>
          </a:p>
          <a:p>
            <a:pPr>
              <a:lnSpc>
                <a:spcPct val="150000"/>
              </a:lnSpc>
            </a:pPr>
            <a:r>
              <a:rPr lang="en-US" altLang="zh-CN" sz="2800">
                <a:solidFill>
                  <a:srgbClr val="000000"/>
                </a:solidFill>
                <a:ea typeface="方正启体简体" panose="03000509000000000000" charset="-122"/>
              </a:rPr>
              <a:t>B:《十款天条》</a:t>
            </a:r>
          </a:p>
          <a:p>
            <a:pPr>
              <a:lnSpc>
                <a:spcPct val="150000"/>
              </a:lnSpc>
            </a:pPr>
            <a:r>
              <a:rPr lang="en-US" altLang="zh-CN" sz="2800" b="1">
                <a:solidFill>
                  <a:srgbClr val="FF0000"/>
                </a:solidFill>
                <a:ea typeface="方正启体简体" panose="03000509000000000000" charset="-122"/>
              </a:rPr>
              <a:t>C:《天朝田亩制度》</a:t>
            </a:r>
          </a:p>
          <a:p>
            <a:pPr>
              <a:lnSpc>
                <a:spcPct val="150000"/>
              </a:lnSpc>
            </a:pPr>
            <a:r>
              <a:rPr lang="en-US" altLang="zh-CN" sz="2800" b="1">
                <a:solidFill>
                  <a:srgbClr val="FF0000"/>
                </a:solidFill>
                <a:ea typeface="方正启体简体" panose="03000509000000000000" charset="-122"/>
              </a:rPr>
              <a:t>D:《资政新篇》</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a:solidFill>
                  <a:srgbClr val="000000"/>
                </a:solidFill>
              </a:rPr>
              <a:t>【</a:t>
            </a:r>
            <a:r>
              <a:rPr lang="en-US" altLang="zh-CN" sz="3200">
                <a:solidFill>
                  <a:srgbClr val="000000"/>
                </a:solidFill>
              </a:rPr>
              <a:t>1310</a:t>
            </a:r>
            <a:r>
              <a:rPr lang="zh-CN" altLang="en-US" sz="3200">
                <a:solidFill>
                  <a:srgbClr val="000000"/>
                </a:solidFill>
              </a:rPr>
              <a:t>真题】</a:t>
            </a:r>
          </a:p>
        </p:txBody>
      </p:sp>
      <p:grpSp>
        <p:nvGrpSpPr>
          <p:cNvPr id="3" name="组合 2"/>
          <p:cNvGrpSpPr/>
          <p:nvPr/>
        </p:nvGrpSpPr>
        <p:grpSpPr>
          <a:xfrm>
            <a:off x="5073650" y="105410"/>
            <a:ext cx="5617210" cy="508000"/>
            <a:chOff x="6307" y="200"/>
            <a:chExt cx="8846" cy="800"/>
          </a:xfrm>
        </p:grpSpPr>
        <p:grpSp>
          <p:nvGrpSpPr>
            <p:cNvPr id="25" name="组合 24"/>
            <p:cNvGrpSpPr/>
            <p:nvPr/>
          </p:nvGrpSpPr>
          <p:grpSpPr>
            <a:xfrm>
              <a:off x="6307" y="200"/>
              <a:ext cx="8846" cy="800"/>
              <a:chOff x="6307" y="200"/>
              <a:chExt cx="8846"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7" y="200"/>
                <a:ext cx="32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927"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44%</a:t>
              </a:r>
            </a:p>
          </p:txBody>
        </p:sp>
      </p:grpSp>
    </p:spTree>
    <p:custDataLst>
      <p:tags r:id="rId1"/>
    </p:custDataLst>
    <p:extLst>
      <p:ext uri="{BB962C8B-B14F-4D97-AF65-F5344CB8AC3E}">
        <p14:creationId xmlns:p14="http://schemas.microsoft.com/office/powerpoint/2010/main" val="1902688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1233805" y="1905635"/>
            <a:ext cx="10049510" cy="3247171"/>
          </a:xfrm>
          <a:prstGeom prst="rect">
            <a:avLst/>
          </a:prstGeom>
          <a:noFill/>
        </p:spPr>
        <p:txBody>
          <a:bodyPr wrap="square" rtlCol="0" anchor="t">
            <a:spAutoFit/>
          </a:bodyPr>
          <a:lstStyle/>
          <a:p>
            <a:pPr>
              <a:lnSpc>
                <a:spcPct val="150000"/>
              </a:lnSpc>
            </a:pPr>
            <a:r>
              <a:rPr lang="zh-CN" altLang="en-US" sz="2800" dirty="0">
                <a:solidFill>
                  <a:srgbClr val="000000"/>
                </a:solidFill>
              </a:rPr>
              <a:t>洪秀全在广西发动金田起义的时间是（ ）</a:t>
            </a:r>
          </a:p>
          <a:p>
            <a:pPr>
              <a:lnSpc>
                <a:spcPct val="150000"/>
              </a:lnSpc>
            </a:pPr>
            <a:r>
              <a:rPr lang="en-US" altLang="zh-CN" sz="2800" dirty="0">
                <a:solidFill>
                  <a:srgbClr val="000000"/>
                </a:solidFill>
              </a:rPr>
              <a:t>A:1851</a:t>
            </a:r>
            <a:r>
              <a:rPr lang="zh-CN" altLang="en-US" sz="2800" dirty="0">
                <a:solidFill>
                  <a:srgbClr val="000000"/>
                </a:solidFill>
              </a:rPr>
              <a:t>年</a:t>
            </a:r>
          </a:p>
          <a:p>
            <a:pPr>
              <a:lnSpc>
                <a:spcPct val="150000"/>
              </a:lnSpc>
            </a:pPr>
            <a:r>
              <a:rPr lang="en-US" altLang="zh-CN" sz="2800" dirty="0">
                <a:solidFill>
                  <a:srgbClr val="000000"/>
                </a:solidFill>
              </a:rPr>
              <a:t>B:1853</a:t>
            </a:r>
            <a:r>
              <a:rPr lang="zh-CN" altLang="en-US" sz="2800" dirty="0">
                <a:solidFill>
                  <a:srgbClr val="000000"/>
                </a:solidFill>
              </a:rPr>
              <a:t>年</a:t>
            </a:r>
          </a:p>
          <a:p>
            <a:pPr>
              <a:lnSpc>
                <a:spcPct val="150000"/>
              </a:lnSpc>
            </a:pPr>
            <a:r>
              <a:rPr lang="en-US" altLang="zh-CN" sz="2800" dirty="0">
                <a:solidFill>
                  <a:srgbClr val="000000"/>
                </a:solidFill>
              </a:rPr>
              <a:t>C:1856</a:t>
            </a:r>
            <a:r>
              <a:rPr lang="zh-CN" altLang="en-US" sz="2800" dirty="0">
                <a:solidFill>
                  <a:srgbClr val="000000"/>
                </a:solidFill>
              </a:rPr>
              <a:t>年</a:t>
            </a:r>
          </a:p>
          <a:p>
            <a:pPr>
              <a:lnSpc>
                <a:spcPct val="150000"/>
              </a:lnSpc>
            </a:pPr>
            <a:r>
              <a:rPr lang="en-US" altLang="zh-CN" sz="2800" dirty="0">
                <a:solidFill>
                  <a:srgbClr val="000000"/>
                </a:solidFill>
              </a:rPr>
              <a:t>D:1864</a:t>
            </a:r>
            <a:r>
              <a:rPr lang="zh-CN" altLang="en-US" sz="2800" dirty="0">
                <a:solidFill>
                  <a:srgbClr val="000000"/>
                </a:solidFill>
              </a:rPr>
              <a:t>年</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smtClean="0">
                <a:solidFill>
                  <a:srgbClr val="000000"/>
                </a:solidFill>
              </a:rPr>
              <a:t>【</a:t>
            </a:r>
            <a:r>
              <a:rPr lang="en-US" altLang="zh-CN" sz="3200" dirty="0" smtClean="0">
                <a:solidFill>
                  <a:srgbClr val="000000"/>
                </a:solidFill>
              </a:rPr>
              <a:t>0910</a:t>
            </a:r>
            <a:r>
              <a:rPr lang="zh-CN" altLang="en-US" sz="3200" dirty="0">
                <a:solidFill>
                  <a:srgbClr val="000000"/>
                </a:solidFill>
              </a:rPr>
              <a:t>真题】</a:t>
            </a:r>
          </a:p>
        </p:txBody>
      </p:sp>
      <p:grpSp>
        <p:nvGrpSpPr>
          <p:cNvPr id="3" name="组合 2"/>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30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42%</a:t>
              </a:r>
            </a:p>
          </p:txBody>
        </p:sp>
      </p:grpSp>
    </p:spTree>
    <p:custDataLst>
      <p:tags r:id="rId1"/>
    </p:custDataLst>
    <p:extLst>
      <p:ext uri="{BB962C8B-B14F-4D97-AF65-F5344CB8AC3E}">
        <p14:creationId xmlns:p14="http://schemas.microsoft.com/office/powerpoint/2010/main" val="4275673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1233805" y="1905635"/>
            <a:ext cx="10049510" cy="3323987"/>
          </a:xfrm>
          <a:prstGeom prst="rect">
            <a:avLst/>
          </a:prstGeom>
          <a:noFill/>
        </p:spPr>
        <p:txBody>
          <a:bodyPr wrap="square" rtlCol="0" anchor="t">
            <a:spAutoFit/>
          </a:bodyPr>
          <a:lstStyle/>
          <a:p>
            <a:pPr>
              <a:lnSpc>
                <a:spcPct val="150000"/>
              </a:lnSpc>
            </a:pPr>
            <a:r>
              <a:rPr lang="zh-CN" altLang="en-US" sz="2800" dirty="0">
                <a:solidFill>
                  <a:srgbClr val="000000"/>
                </a:solidFill>
              </a:rPr>
              <a:t>洪秀全在广西发动金田起义的时间是（ ）</a:t>
            </a:r>
          </a:p>
          <a:p>
            <a:pPr>
              <a:lnSpc>
                <a:spcPct val="150000"/>
              </a:lnSpc>
            </a:pPr>
            <a:r>
              <a:rPr lang="en-US" altLang="zh-CN" sz="2800" b="1" dirty="0">
                <a:solidFill>
                  <a:srgbClr val="FF0000"/>
                </a:solidFill>
              </a:rPr>
              <a:t>A:1851</a:t>
            </a:r>
            <a:r>
              <a:rPr lang="zh-CN" altLang="en-US" sz="2800" b="1" dirty="0">
                <a:solidFill>
                  <a:srgbClr val="FF0000"/>
                </a:solidFill>
              </a:rPr>
              <a:t>年</a:t>
            </a:r>
          </a:p>
          <a:p>
            <a:pPr>
              <a:lnSpc>
                <a:spcPct val="150000"/>
              </a:lnSpc>
            </a:pPr>
            <a:r>
              <a:rPr lang="en-US" altLang="zh-CN" sz="2800" dirty="0">
                <a:solidFill>
                  <a:srgbClr val="000000"/>
                </a:solidFill>
              </a:rPr>
              <a:t>B:1853</a:t>
            </a:r>
            <a:r>
              <a:rPr lang="zh-CN" altLang="en-US" sz="2800" dirty="0">
                <a:solidFill>
                  <a:srgbClr val="000000"/>
                </a:solidFill>
              </a:rPr>
              <a:t>年</a:t>
            </a:r>
          </a:p>
          <a:p>
            <a:pPr>
              <a:lnSpc>
                <a:spcPct val="150000"/>
              </a:lnSpc>
            </a:pPr>
            <a:r>
              <a:rPr lang="en-US" altLang="zh-CN" sz="2800" dirty="0">
                <a:solidFill>
                  <a:srgbClr val="000000"/>
                </a:solidFill>
              </a:rPr>
              <a:t>C:1856</a:t>
            </a:r>
            <a:r>
              <a:rPr lang="zh-CN" altLang="en-US" sz="2800" dirty="0">
                <a:solidFill>
                  <a:srgbClr val="000000"/>
                </a:solidFill>
              </a:rPr>
              <a:t>年</a:t>
            </a:r>
          </a:p>
          <a:p>
            <a:pPr>
              <a:lnSpc>
                <a:spcPct val="150000"/>
              </a:lnSpc>
            </a:pPr>
            <a:r>
              <a:rPr lang="en-US" altLang="zh-CN" sz="2800" dirty="0">
                <a:solidFill>
                  <a:srgbClr val="000000"/>
                </a:solidFill>
              </a:rPr>
              <a:t>D:1864</a:t>
            </a:r>
            <a:r>
              <a:rPr lang="zh-CN" altLang="en-US" sz="2800" dirty="0">
                <a:solidFill>
                  <a:srgbClr val="000000"/>
                </a:solidFill>
              </a:rPr>
              <a:t>年</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smtClean="0">
                <a:solidFill>
                  <a:srgbClr val="000000"/>
                </a:solidFill>
              </a:rPr>
              <a:t>【</a:t>
            </a:r>
            <a:r>
              <a:rPr lang="en-US" altLang="zh-CN" sz="3200" dirty="0" smtClean="0">
                <a:solidFill>
                  <a:srgbClr val="000000"/>
                </a:solidFill>
              </a:rPr>
              <a:t>0910</a:t>
            </a:r>
            <a:r>
              <a:rPr lang="zh-CN" altLang="en-US" sz="3200" dirty="0">
                <a:solidFill>
                  <a:srgbClr val="000000"/>
                </a:solidFill>
              </a:rPr>
              <a:t>真题】</a:t>
            </a:r>
          </a:p>
        </p:txBody>
      </p:sp>
      <p:grpSp>
        <p:nvGrpSpPr>
          <p:cNvPr id="3" name="组合 2"/>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30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42%</a:t>
              </a:r>
            </a:p>
          </p:txBody>
        </p:sp>
      </p:grpSp>
    </p:spTree>
    <p:custDataLst>
      <p:tags r:id="rId1"/>
    </p:custDataLst>
    <p:extLst>
      <p:ext uri="{BB962C8B-B14F-4D97-AF65-F5344CB8AC3E}">
        <p14:creationId xmlns:p14="http://schemas.microsoft.com/office/powerpoint/2010/main" val="2608607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1233805" y="1905635"/>
            <a:ext cx="10049510" cy="3247171"/>
          </a:xfrm>
          <a:prstGeom prst="rect">
            <a:avLst/>
          </a:prstGeom>
          <a:noFill/>
        </p:spPr>
        <p:txBody>
          <a:bodyPr wrap="square" rtlCol="0" anchor="t">
            <a:spAutoFit/>
          </a:bodyPr>
          <a:lstStyle/>
          <a:p>
            <a:pPr>
              <a:lnSpc>
                <a:spcPct val="150000"/>
              </a:lnSpc>
            </a:pPr>
            <a:r>
              <a:rPr lang="zh-CN" altLang="en-US" sz="2800" dirty="0"/>
              <a:t>太平天国农民战争失败的主要原因是（ ）</a:t>
            </a:r>
          </a:p>
          <a:p>
            <a:pPr>
              <a:lnSpc>
                <a:spcPct val="150000"/>
              </a:lnSpc>
            </a:pPr>
            <a:r>
              <a:rPr lang="en-US" altLang="zh-CN" sz="2800" dirty="0"/>
              <a:t>A:</a:t>
            </a:r>
            <a:r>
              <a:rPr lang="zh-CN" altLang="en-US" sz="2800" dirty="0"/>
              <a:t>没有先进阶级的领导</a:t>
            </a:r>
          </a:p>
          <a:p>
            <a:pPr>
              <a:lnSpc>
                <a:spcPct val="150000"/>
              </a:lnSpc>
            </a:pPr>
            <a:r>
              <a:rPr lang="en-US" altLang="zh-CN" sz="2800" dirty="0"/>
              <a:t>B:</a:t>
            </a:r>
            <a:r>
              <a:rPr lang="zh-CN" altLang="en-US" sz="2800" dirty="0"/>
              <a:t>没有科学理论的指导</a:t>
            </a:r>
          </a:p>
          <a:p>
            <a:pPr>
              <a:lnSpc>
                <a:spcPct val="150000"/>
              </a:lnSpc>
            </a:pPr>
            <a:r>
              <a:rPr lang="en-US" altLang="zh-CN" sz="2800" dirty="0"/>
              <a:t>C:</a:t>
            </a:r>
            <a:r>
              <a:rPr lang="zh-CN" altLang="en-US" sz="2800" dirty="0"/>
              <a:t>缺乏广泛的群众基础 </a:t>
            </a:r>
          </a:p>
          <a:p>
            <a:pPr>
              <a:lnSpc>
                <a:spcPct val="150000"/>
              </a:lnSpc>
            </a:pPr>
            <a:r>
              <a:rPr lang="en-US" altLang="zh-CN" sz="2800" dirty="0"/>
              <a:t>D:</a:t>
            </a:r>
            <a:r>
              <a:rPr lang="zh-CN" altLang="en-US" sz="2800" dirty="0"/>
              <a:t>缺乏对外国列强的清醒认识</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smtClean="0">
                <a:solidFill>
                  <a:srgbClr val="000000"/>
                </a:solidFill>
              </a:rPr>
              <a:t>【</a:t>
            </a:r>
            <a:r>
              <a:rPr lang="en-US" altLang="zh-CN" sz="3200" dirty="0" smtClean="0">
                <a:solidFill>
                  <a:srgbClr val="000000"/>
                </a:solidFill>
              </a:rPr>
              <a:t>0910</a:t>
            </a:r>
            <a:r>
              <a:rPr lang="zh-CN" altLang="en-US" sz="3200" dirty="0">
                <a:solidFill>
                  <a:srgbClr val="000000"/>
                </a:solidFill>
              </a:rPr>
              <a:t>真题】</a:t>
            </a:r>
          </a:p>
        </p:txBody>
      </p:sp>
      <p:grpSp>
        <p:nvGrpSpPr>
          <p:cNvPr id="3" name="组合 2"/>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30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42%</a:t>
              </a:r>
            </a:p>
          </p:txBody>
        </p:sp>
      </p:grpSp>
    </p:spTree>
    <p:custDataLst>
      <p:tags r:id="rId1"/>
    </p:custDataLst>
    <p:extLst>
      <p:ext uri="{BB962C8B-B14F-4D97-AF65-F5344CB8AC3E}">
        <p14:creationId xmlns:p14="http://schemas.microsoft.com/office/powerpoint/2010/main" val="218809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29519" y="1714452"/>
            <a:ext cx="9588691" cy="3185094"/>
          </a:xfrm>
        </p:spPr>
        <p:txBody>
          <a:bodyPr>
            <a:normAutofit/>
          </a:bodyPr>
          <a:lstStyle/>
          <a:p>
            <a:pPr marL="0" indent="0" algn="ctr">
              <a:buNone/>
            </a:pPr>
            <a:r>
              <a:rPr lang="zh-CN" altLang="en-US" sz="4800" dirty="0">
                <a:solidFill>
                  <a:schemeClr val="bg1"/>
                </a:solidFill>
              </a:rPr>
              <a:t>他们不知道，来上课居然可以这么</a:t>
            </a:r>
            <a:endParaRPr lang="en-US" altLang="zh-CN" sz="4800" dirty="0">
              <a:solidFill>
                <a:schemeClr val="bg1"/>
              </a:solidFill>
            </a:endParaRPr>
          </a:p>
          <a:p>
            <a:pPr marL="0" indent="0" algn="ctr">
              <a:buNone/>
            </a:pPr>
            <a:endParaRPr lang="en-US" altLang="zh-CN" sz="4800" dirty="0">
              <a:solidFill>
                <a:schemeClr val="bg1"/>
              </a:solidFill>
            </a:endParaRPr>
          </a:p>
          <a:p>
            <a:pPr marL="0" indent="0" algn="ctr">
              <a:buNone/>
            </a:pPr>
            <a:r>
              <a:rPr lang="zh-CN" altLang="en-US" sz="4800" dirty="0">
                <a:solidFill>
                  <a:schemeClr val="bg1"/>
                </a:solidFill>
              </a:rPr>
              <a:t>有趣</a:t>
            </a:r>
            <a:r>
              <a:rPr lang="en-US" altLang="zh-CN" sz="4800" dirty="0">
                <a:solidFill>
                  <a:schemeClr val="bg1"/>
                </a:solidFill>
              </a:rPr>
              <a:t>+</a:t>
            </a:r>
            <a:r>
              <a:rPr lang="zh-CN" altLang="en-US" sz="4800" dirty="0">
                <a:solidFill>
                  <a:schemeClr val="bg1"/>
                </a:solidFill>
              </a:rPr>
              <a:t>有福利</a:t>
            </a:r>
            <a:endParaRPr lang="en-US" altLang="zh-CN" sz="4800" dirty="0">
              <a:solidFill>
                <a:schemeClr val="bg1"/>
              </a:solidFill>
            </a:endParaRPr>
          </a:p>
        </p:txBody>
      </p:sp>
    </p:spTree>
    <p:custDataLst>
      <p:tags r:id="rId1"/>
    </p:custDataLst>
    <p:extLst>
      <p:ext uri="{BB962C8B-B14F-4D97-AF65-F5344CB8AC3E}">
        <p14:creationId xmlns:p14="http://schemas.microsoft.com/office/powerpoint/2010/main" val="3362287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sp>
        <p:nvSpPr>
          <p:cNvPr id="6" name="文本框 5"/>
          <p:cNvSpPr txBox="1"/>
          <p:nvPr/>
        </p:nvSpPr>
        <p:spPr>
          <a:xfrm>
            <a:off x="858024" y="2080999"/>
            <a:ext cx="10049510" cy="3247171"/>
          </a:xfrm>
          <a:prstGeom prst="rect">
            <a:avLst/>
          </a:prstGeom>
          <a:noFill/>
        </p:spPr>
        <p:txBody>
          <a:bodyPr wrap="square" rtlCol="0" anchor="t">
            <a:spAutoFit/>
          </a:bodyPr>
          <a:lstStyle/>
          <a:p>
            <a:pPr>
              <a:lnSpc>
                <a:spcPct val="150000"/>
              </a:lnSpc>
            </a:pPr>
            <a:r>
              <a:rPr lang="zh-CN" altLang="en-US" sz="2800" dirty="0">
                <a:solidFill>
                  <a:srgbClr val="000000"/>
                </a:solidFill>
              </a:rPr>
              <a:t>太平天国农民战争失败的主要原因是（ ）</a:t>
            </a:r>
          </a:p>
          <a:p>
            <a:pPr>
              <a:lnSpc>
                <a:spcPct val="150000"/>
              </a:lnSpc>
            </a:pPr>
            <a:r>
              <a:rPr lang="en-US" altLang="zh-CN" sz="2800" dirty="0">
                <a:solidFill>
                  <a:srgbClr val="FF0000"/>
                </a:solidFill>
              </a:rPr>
              <a:t>A:</a:t>
            </a:r>
            <a:r>
              <a:rPr lang="zh-CN" altLang="en-US" sz="2800" dirty="0">
                <a:solidFill>
                  <a:srgbClr val="FF0000"/>
                </a:solidFill>
              </a:rPr>
              <a:t>没有先进阶级的领导</a:t>
            </a:r>
          </a:p>
          <a:p>
            <a:pPr>
              <a:lnSpc>
                <a:spcPct val="150000"/>
              </a:lnSpc>
            </a:pPr>
            <a:r>
              <a:rPr lang="en-US" altLang="zh-CN" sz="2800" dirty="0">
                <a:solidFill>
                  <a:srgbClr val="FF0000"/>
                </a:solidFill>
              </a:rPr>
              <a:t>B:</a:t>
            </a:r>
            <a:r>
              <a:rPr lang="zh-CN" altLang="en-US" sz="2800" dirty="0">
                <a:solidFill>
                  <a:srgbClr val="FF0000"/>
                </a:solidFill>
              </a:rPr>
              <a:t>没有科学理论的指导</a:t>
            </a:r>
          </a:p>
          <a:p>
            <a:pPr>
              <a:lnSpc>
                <a:spcPct val="150000"/>
              </a:lnSpc>
            </a:pPr>
            <a:r>
              <a:rPr lang="en-US" altLang="zh-CN" sz="2800" dirty="0">
                <a:solidFill>
                  <a:srgbClr val="FF0000"/>
                </a:solidFill>
              </a:rPr>
              <a:t>C:</a:t>
            </a:r>
            <a:r>
              <a:rPr lang="zh-CN" altLang="en-US" sz="2800" dirty="0">
                <a:solidFill>
                  <a:srgbClr val="FF0000"/>
                </a:solidFill>
              </a:rPr>
              <a:t>缺乏广泛的群众基础 </a:t>
            </a:r>
          </a:p>
          <a:p>
            <a:pPr>
              <a:lnSpc>
                <a:spcPct val="150000"/>
              </a:lnSpc>
            </a:pPr>
            <a:r>
              <a:rPr lang="en-US" altLang="zh-CN" sz="2800" dirty="0">
                <a:solidFill>
                  <a:srgbClr val="000000"/>
                </a:solidFill>
              </a:rPr>
              <a:t>D:</a:t>
            </a:r>
            <a:r>
              <a:rPr lang="zh-CN" altLang="en-US" sz="2800" dirty="0">
                <a:solidFill>
                  <a:srgbClr val="000000"/>
                </a:solidFill>
              </a:rPr>
              <a:t>缺乏对外国列强的清醒认识</a:t>
            </a:r>
          </a:p>
        </p:txBody>
      </p:sp>
      <p:sp>
        <p:nvSpPr>
          <p:cNvPr id="7" name="文本框 6"/>
          <p:cNvSpPr txBox="1"/>
          <p:nvPr/>
        </p:nvSpPr>
        <p:spPr>
          <a:xfrm>
            <a:off x="631825" y="996950"/>
            <a:ext cx="2846705" cy="583565"/>
          </a:xfrm>
          <a:prstGeom prst="rect">
            <a:avLst/>
          </a:prstGeom>
          <a:noFill/>
        </p:spPr>
        <p:txBody>
          <a:bodyPr wrap="square" rtlCol="0">
            <a:spAutoFit/>
          </a:bodyPr>
          <a:lstStyle/>
          <a:p>
            <a:r>
              <a:rPr lang="zh-CN" altLang="en-US" sz="3200" dirty="0" smtClean="0">
                <a:solidFill>
                  <a:srgbClr val="000000"/>
                </a:solidFill>
              </a:rPr>
              <a:t>【</a:t>
            </a:r>
            <a:r>
              <a:rPr lang="en-US" altLang="zh-CN" sz="3200" dirty="0" smtClean="0">
                <a:solidFill>
                  <a:srgbClr val="000000"/>
                </a:solidFill>
              </a:rPr>
              <a:t>0910</a:t>
            </a:r>
            <a:r>
              <a:rPr lang="zh-CN" altLang="en-US" sz="3200" dirty="0">
                <a:solidFill>
                  <a:srgbClr val="000000"/>
                </a:solidFill>
              </a:rPr>
              <a:t>真题】</a:t>
            </a:r>
          </a:p>
        </p:txBody>
      </p:sp>
      <p:grpSp>
        <p:nvGrpSpPr>
          <p:cNvPr id="3" name="组合 2"/>
          <p:cNvGrpSpPr/>
          <p:nvPr/>
        </p:nvGrpSpPr>
        <p:grpSpPr>
          <a:xfrm>
            <a:off x="507428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308" y="200"/>
                <a:ext cx="30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8" name="矩形 7"/>
            <p:cNvSpPr/>
            <p:nvPr/>
          </p:nvSpPr>
          <p:spPr>
            <a:xfrm>
              <a:off x="914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42%</a:t>
              </a:r>
            </a:p>
          </p:txBody>
        </p:sp>
      </p:grpSp>
    </p:spTree>
    <p:custDataLst>
      <p:tags r:id="rId1"/>
    </p:custDataLst>
    <p:extLst>
      <p:ext uri="{BB962C8B-B14F-4D97-AF65-F5344CB8AC3E}">
        <p14:creationId xmlns:p14="http://schemas.microsoft.com/office/powerpoint/2010/main" val="4271894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rgbClr val="FFFFFF"/>
                </a:solidFill>
                <a:latin typeface="方正启体简体" panose="03000509000000000000" charset="-122"/>
                <a:ea typeface="方正启体简体" panose="03000509000000000000" charset="-122"/>
              </a:rPr>
              <a:t>群架</a:t>
            </a:r>
            <a:r>
              <a:rPr lang="en-US" altLang="zh-CN" sz="2400" b="1">
                <a:solidFill>
                  <a:srgbClr val="FFFFFF"/>
                </a:solidFill>
                <a:latin typeface="方正启体简体" panose="03000509000000000000" charset="-122"/>
                <a:ea typeface="方正启体简体" panose="03000509000000000000" charset="-122"/>
              </a:rPr>
              <a:t>Ⅱ</a:t>
            </a:r>
            <a:r>
              <a:rPr lang="zh-CN" altLang="en-US" sz="2400" b="1">
                <a:solidFill>
                  <a:srgbClr val="FFFFFF"/>
                </a:solidFill>
                <a:latin typeface="方正启体简体" panose="03000509000000000000" charset="-122"/>
                <a:ea typeface="方正启体简体" panose="03000509000000000000" charset="-122"/>
              </a:rPr>
              <a:t>：第二次鸦片战争</a:t>
            </a:r>
          </a:p>
        </p:txBody>
      </p:sp>
      <p:pic>
        <p:nvPicPr>
          <p:cNvPr id="6" name="图片 5" descr="timg[1]"/>
          <p:cNvPicPr>
            <a:picLocks noChangeAspect="1"/>
          </p:cNvPicPr>
          <p:nvPr/>
        </p:nvPicPr>
        <p:blipFill>
          <a:blip r:embed="rId3">
            <a:clrChange>
              <a:clrFrom>
                <a:srgbClr val="FFFFFF">
                  <a:alpha val="100000"/>
                </a:srgbClr>
              </a:clrFrom>
              <a:clrTo>
                <a:srgbClr val="FFFFFF">
                  <a:alpha val="100000"/>
                  <a:alpha val="0"/>
                </a:srgbClr>
              </a:clrTo>
            </a:clrChange>
          </a:blip>
          <a:srcRect l="16944" t="9563" r="41850" b="-1836"/>
          <a:stretch>
            <a:fillRect/>
          </a:stretch>
        </p:blipFill>
        <p:spPr>
          <a:xfrm>
            <a:off x="398780" y="2306320"/>
            <a:ext cx="1969135" cy="2244725"/>
          </a:xfrm>
          <a:prstGeom prst="parallelogram">
            <a:avLst/>
          </a:prstGeom>
        </p:spPr>
      </p:pic>
      <p:grpSp>
        <p:nvGrpSpPr>
          <p:cNvPr id="11" name="组合 10"/>
          <p:cNvGrpSpPr/>
          <p:nvPr/>
        </p:nvGrpSpPr>
        <p:grpSpPr>
          <a:xfrm>
            <a:off x="3107690" y="317500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p:nvSpPr>
            <p:spPr>
              <a:xfrm>
                <a:off x="6307" y="200"/>
                <a:ext cx="438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000000"/>
                  </a:solidFill>
                </a:rPr>
                <a:t>50%</a:t>
              </a:r>
            </a:p>
          </p:txBody>
        </p:sp>
      </p:grpSp>
      <p:sp>
        <p:nvSpPr>
          <p:cNvPr id="16" name="文本框 15"/>
          <p:cNvSpPr txBox="1"/>
          <p:nvPr/>
        </p:nvSpPr>
        <p:spPr>
          <a:xfrm>
            <a:off x="8950464" y="2832606"/>
            <a:ext cx="3057247" cy="1077218"/>
          </a:xfrm>
          <a:prstGeom prst="rect">
            <a:avLst/>
          </a:prstGeom>
          <a:noFill/>
          <a:ln>
            <a:solidFill>
              <a:schemeClr val="tx1"/>
            </a:solidFill>
          </a:ln>
        </p:spPr>
        <p:txBody>
          <a:bodyPr wrap="none" rtlCol="0" anchor="t">
            <a:spAutoFit/>
          </a:bodyPr>
          <a:lstStyle/>
          <a:p>
            <a:pPr algn="l"/>
            <a:r>
              <a:rPr lang="zh-CN" altLang="en-US" sz="3200" dirty="0" smtClean="0">
                <a:latin typeface="Libian SC" panose="02010600040101010101" pitchFamily="2" charset="-122"/>
                <a:ea typeface="Libian SC" panose="02010600040101010101" pitchFamily="2" charset="-122"/>
                <a:sym typeface="+mn-ea"/>
              </a:rPr>
              <a:t>电子版</a:t>
            </a:r>
            <a:r>
              <a:rPr lang="en-US" altLang="zh-CN" sz="3200" dirty="0" smtClean="0">
                <a:latin typeface="Libian SC" panose="02010600040101010101" pitchFamily="2" charset="-122"/>
                <a:ea typeface="Libian SC" panose="02010600040101010101" pitchFamily="2" charset="-122"/>
                <a:sym typeface="+mn-ea"/>
              </a:rPr>
              <a:t>2018</a:t>
            </a:r>
          </a:p>
          <a:p>
            <a:pPr algn="l"/>
            <a:r>
              <a:rPr lang="zh-CN" altLang="en-US" sz="3200" dirty="0" smtClean="0">
                <a:latin typeface="Libian SC" panose="02010600040101010101" pitchFamily="2" charset="-122"/>
                <a:ea typeface="Libian SC" panose="02010600040101010101" pitchFamily="2" charset="-122"/>
                <a:sym typeface="+mn-ea"/>
              </a:rPr>
              <a:t>年</a:t>
            </a:r>
            <a:r>
              <a:rPr lang="zh-CN" altLang="en-US" sz="3200" dirty="0">
                <a:latin typeface="Libian SC" panose="02010600040101010101" pitchFamily="2" charset="-122"/>
                <a:ea typeface="Libian SC" panose="02010600040101010101" pitchFamily="2" charset="-122"/>
                <a:sym typeface="+mn-ea"/>
              </a:rPr>
              <a:t>最新真</a:t>
            </a:r>
            <a:r>
              <a:rPr lang="zh-CN" altLang="en-US" sz="3200" dirty="0" smtClean="0">
                <a:latin typeface="Libian SC" panose="02010600040101010101" pitchFamily="2" charset="-122"/>
                <a:ea typeface="Libian SC" panose="02010600040101010101" pitchFamily="2" charset="-122"/>
                <a:sym typeface="+mn-ea"/>
              </a:rPr>
              <a:t>题解析</a:t>
            </a:r>
            <a:endParaRPr lang="zh-CN" altLang="en-US" sz="3200" dirty="0">
              <a:latin typeface="Libian SC" panose="02010600040101010101" pitchFamily="2" charset="-122"/>
              <a:ea typeface="Libian SC" panose="02010600040101010101" pitchFamily="2" charset="-122"/>
              <a:sym typeface="+mn-ea"/>
            </a:endParaRPr>
          </a:p>
        </p:txBody>
      </p:sp>
    </p:spTree>
    <p:custDataLst>
      <p:tags r:id="rId1"/>
    </p:custDataLst>
    <p:extLst>
      <p:ext uri="{BB962C8B-B14F-4D97-AF65-F5344CB8AC3E}">
        <p14:creationId xmlns:p14="http://schemas.microsoft.com/office/powerpoint/2010/main" val="1832768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3"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sp>
        <p:nvSpPr>
          <p:cNvPr id="10" name="文本框 9"/>
          <p:cNvSpPr txBox="1"/>
          <p:nvPr/>
        </p:nvSpPr>
        <p:spPr>
          <a:xfrm>
            <a:off x="6745610" y="117475"/>
            <a:ext cx="742878" cy="36830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5 3 %</a:t>
            </a:r>
          </a:p>
        </p:txBody>
      </p:sp>
      <p:grpSp>
        <p:nvGrpSpPr>
          <p:cNvPr id="12" name="组合 11"/>
          <p:cNvGrpSpPr/>
          <p:nvPr/>
        </p:nvGrpSpPr>
        <p:grpSpPr>
          <a:xfrm>
            <a:off x="5271770" y="105410"/>
            <a:ext cx="5617210" cy="508000"/>
            <a:chOff x="6307" y="200"/>
            <a:chExt cx="8846" cy="800"/>
          </a:xfrm>
        </p:grpSpPr>
        <p:grpSp>
          <p:nvGrpSpPr>
            <p:cNvPr id="13" name="组合 12"/>
            <p:cNvGrpSpPr/>
            <p:nvPr/>
          </p:nvGrpSpPr>
          <p:grpSpPr>
            <a:xfrm>
              <a:off x="6307" y="200"/>
              <a:ext cx="8846" cy="800"/>
              <a:chOff x="6307" y="200"/>
              <a:chExt cx="8846" cy="800"/>
            </a:xfrm>
          </p:grpSpPr>
          <p:sp>
            <p:nvSpPr>
              <p:cNvPr id="14" name="矩形 1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07" y="200"/>
                <a:ext cx="445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54%</a:t>
              </a:r>
            </a:p>
          </p:txBody>
        </p:sp>
      </p:grpSp>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2860" y="945841"/>
            <a:ext cx="8138098" cy="1325880"/>
          </a:xfrm>
        </p:spPr>
        <p:txBody>
          <a:bodyPr>
            <a:normAutofit/>
          </a:bodyPr>
          <a:lstStyle/>
          <a:p>
            <a:r>
              <a:rPr lang="zh-CN" altLang="en-US" dirty="0">
                <a:sym typeface="+mn-ea"/>
              </a:rPr>
              <a:t>哥几个，找个什么借口去呢？</a:t>
            </a:r>
            <a:endParaRPr lang="zh-CN" altLang="en-US" dirty="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5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pic>
        <p:nvPicPr>
          <p:cNvPr id="9" name="图片 8">
            <a:extLst>
              <a:ext uri="{FF2B5EF4-FFF2-40B4-BE49-F238E27FC236}">
                <a16:creationId xmlns="" xmlns:a16="http://schemas.microsoft.com/office/drawing/2014/main" id="{F93C7B06-0362-6D40-AE4D-AA6383796EC4}"/>
              </a:ext>
            </a:extLst>
          </p:cNvPr>
          <p:cNvPicPr>
            <a:picLocks noChangeAspect="1"/>
          </p:cNvPicPr>
          <p:nvPr/>
        </p:nvPicPr>
        <p:blipFill rotWithShape="1">
          <a:blip r:embed="rId4"/>
          <a:srcRect l="1" t="-245" r="-1" b="245"/>
          <a:stretch/>
        </p:blipFill>
        <p:spPr>
          <a:xfrm>
            <a:off x="2355304" y="2472688"/>
            <a:ext cx="5804991" cy="4105712"/>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8171" y="2519294"/>
            <a:ext cx="6682105" cy="1325880"/>
          </a:xfrm>
        </p:spPr>
        <p:txBody>
          <a:bodyPr>
            <a:normAutofit/>
          </a:bodyPr>
          <a:lstStyle/>
          <a:p>
            <a:r>
              <a:rPr lang="zh-CN" altLang="en-US" dirty="0">
                <a:sym typeface="+mn-ea"/>
              </a:rPr>
              <a:t>要打劫你总有一万个借口</a:t>
            </a:r>
            <a:endParaRPr lang="zh-CN" altLang="en-US" dirty="0"/>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5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extLst>
      <p:ext uri="{BB962C8B-B14F-4D97-AF65-F5344CB8AC3E}">
        <p14:creationId xmlns:p14="http://schemas.microsoft.com/office/powerpoint/2010/main" val="4022234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0032" y="800417"/>
            <a:ext cx="6682105" cy="1325880"/>
          </a:xfrm>
        </p:spPr>
        <p:txBody>
          <a:bodyPr>
            <a:normAutofit/>
          </a:bodyPr>
          <a:lstStyle/>
          <a:p>
            <a:r>
              <a:rPr lang="zh-CN" altLang="en-US" dirty="0"/>
              <a:t>敢扯我的国旗，打！</a:t>
            </a:r>
          </a:p>
        </p:txBody>
      </p:sp>
      <p:pic>
        <p:nvPicPr>
          <p:cNvPr id="4" name="内容占位符 3"/>
          <p:cNvPicPr>
            <a:picLocks noGrp="1" noChangeAspect="1"/>
          </p:cNvPicPr>
          <p:nvPr>
            <p:ph idx="1"/>
          </p:nvPr>
        </p:nvPicPr>
        <p:blipFill>
          <a:blip r:embed="rId4"/>
          <a:srcRect b="8627"/>
          <a:stretch>
            <a:fillRect/>
          </a:stretch>
        </p:blipFill>
        <p:spPr>
          <a:xfrm>
            <a:off x="1149350" y="2256155"/>
            <a:ext cx="4666615" cy="3799205"/>
          </a:xfrm>
          <a:prstGeom prst="roundRect">
            <a:avLst/>
          </a:prstGeom>
        </p:spPr>
      </p:pic>
      <p:sp>
        <p:nvSpPr>
          <p:cNvPr id="6" name="文本框 5"/>
          <p:cNvSpPr txBox="1"/>
          <p:nvPr/>
        </p:nvSpPr>
        <p:spPr>
          <a:xfrm>
            <a:off x="6309360" y="2821305"/>
            <a:ext cx="5591175" cy="645160"/>
          </a:xfrm>
          <a:prstGeom prst="rect">
            <a:avLst/>
          </a:prstGeom>
          <a:noFill/>
        </p:spPr>
        <p:txBody>
          <a:bodyPr wrap="square" rtlCol="0">
            <a:spAutoFit/>
          </a:bodyPr>
          <a:lstStyle/>
          <a:p>
            <a:pPr>
              <a:lnSpc>
                <a:spcPct val="150000"/>
              </a:lnSpc>
            </a:pPr>
            <a:r>
              <a:rPr lang="zh-CN" altLang="en-US" sz="2400">
                <a:latin typeface="方正清刻本悦宋简体" panose="02000000000000000000" charset="-122"/>
                <a:ea typeface="方正清刻本悦宋简体" panose="02000000000000000000" charset="-122"/>
              </a:rPr>
              <a:t>英国：亚罗号事件</a:t>
            </a:r>
          </a:p>
        </p:txBody>
      </p:sp>
      <p:sp>
        <p:nvSpPr>
          <p:cNvPr id="3" name="文本框 2"/>
          <p:cNvSpPr txBox="1"/>
          <p:nvPr/>
        </p:nvSpPr>
        <p:spPr>
          <a:xfrm>
            <a:off x="6309360" y="3556000"/>
            <a:ext cx="5591175" cy="1198880"/>
          </a:xfrm>
          <a:prstGeom prst="rect">
            <a:avLst/>
          </a:prstGeom>
          <a:noFill/>
        </p:spPr>
        <p:txBody>
          <a:bodyPr wrap="square" rtlCol="0" anchor="t">
            <a:spAutoFit/>
          </a:bodyPr>
          <a:lstStyle/>
          <a:p>
            <a:pPr>
              <a:lnSpc>
                <a:spcPct val="150000"/>
              </a:lnSpc>
            </a:pPr>
            <a:r>
              <a:rPr lang="zh-CN" altLang="en-US" sz="2400" dirty="0">
                <a:latin typeface="方正清刻本悦宋简体" panose="02000000000000000000" charset="-122"/>
                <a:ea typeface="方正清刻本悦宋简体" panose="02000000000000000000" charset="-122"/>
                <a:sym typeface="+mn-ea"/>
              </a:rPr>
              <a:t>表面：对我们的国旗不尊重就是打我脸！</a:t>
            </a:r>
            <a:endParaRPr lang="zh-CN" altLang="en-US" sz="2400" dirty="0">
              <a:latin typeface="方正清刻本悦宋简体" panose="02000000000000000000" charset="-122"/>
              <a:ea typeface="方正清刻本悦宋简体" panose="02000000000000000000" charset="-122"/>
            </a:endParaRPr>
          </a:p>
          <a:p>
            <a:pPr>
              <a:lnSpc>
                <a:spcPct val="150000"/>
              </a:lnSpc>
            </a:pPr>
            <a:r>
              <a:rPr lang="zh-CN" altLang="en-US" sz="2400" dirty="0">
                <a:latin typeface="方正清刻本悦宋简体" panose="02000000000000000000" charset="-122"/>
                <a:ea typeface="方正清刻本悦宋简体" panose="02000000000000000000" charset="-122"/>
                <a:sym typeface="+mn-ea"/>
              </a:rPr>
              <a:t>内心：我就开心的看着你扯。</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51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extLst>
      <p:ext uri="{BB962C8B-B14F-4D97-AF65-F5344CB8AC3E}">
        <p14:creationId xmlns:p14="http://schemas.microsoft.com/office/powerpoint/2010/main" val="1660324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srcRect t="3601" r="5160"/>
          <a:stretch>
            <a:fillRect/>
          </a:stretch>
        </p:blipFill>
        <p:spPr>
          <a:xfrm>
            <a:off x="1600200" y="2244725"/>
            <a:ext cx="3545840" cy="4022090"/>
          </a:xfrm>
          <a:prstGeom prst="roundRect">
            <a:avLst/>
          </a:prstGeom>
        </p:spPr>
      </p:pic>
      <p:sp>
        <p:nvSpPr>
          <p:cNvPr id="6" name="文本框 5"/>
          <p:cNvSpPr txBox="1"/>
          <p:nvPr/>
        </p:nvSpPr>
        <p:spPr>
          <a:xfrm>
            <a:off x="6329605" y="3125718"/>
            <a:ext cx="5377815" cy="645160"/>
          </a:xfrm>
          <a:prstGeom prst="rect">
            <a:avLst/>
          </a:prstGeom>
          <a:noFill/>
        </p:spPr>
        <p:txBody>
          <a:bodyPr wrap="square" rtlCol="0">
            <a:spAutoFit/>
          </a:bodyPr>
          <a:lstStyle/>
          <a:p>
            <a:pPr>
              <a:lnSpc>
                <a:spcPct val="150000"/>
              </a:lnSpc>
            </a:pPr>
            <a:r>
              <a:rPr lang="zh-CN" altLang="en-US" sz="2400" dirty="0">
                <a:latin typeface="方正清刻本悦宋简体" panose="02000000000000000000" charset="-122"/>
                <a:ea typeface="方正清刻本悦宋简体" panose="02000000000000000000" charset="-122"/>
              </a:rPr>
              <a:t>法国：马神甫事件</a:t>
            </a:r>
          </a:p>
        </p:txBody>
      </p:sp>
      <p:sp>
        <p:nvSpPr>
          <p:cNvPr id="5" name="标题 4"/>
          <p:cNvSpPr>
            <a:spLocks noGrp="1"/>
          </p:cNvSpPr>
          <p:nvPr>
            <p:ph type="title"/>
          </p:nvPr>
        </p:nvSpPr>
        <p:spPr>
          <a:xfrm>
            <a:off x="2903463" y="1072832"/>
            <a:ext cx="6852285" cy="966470"/>
          </a:xfrm>
        </p:spPr>
        <p:txBody>
          <a:bodyPr>
            <a:normAutofit/>
          </a:bodyPr>
          <a:lstStyle/>
          <a:p>
            <a:r>
              <a:rPr lang="zh-CN" altLang="en-US" dirty="0">
                <a:sym typeface="+mn-ea"/>
              </a:rPr>
              <a:t>敢杀我的人，打！</a:t>
            </a:r>
            <a:endParaRPr lang="zh-CN" altLang="en-US" dirty="0"/>
          </a:p>
        </p:txBody>
      </p:sp>
      <p:sp>
        <p:nvSpPr>
          <p:cNvPr id="2" name="文本框 1"/>
          <p:cNvSpPr txBox="1"/>
          <p:nvPr/>
        </p:nvSpPr>
        <p:spPr>
          <a:xfrm>
            <a:off x="6329605" y="4001770"/>
            <a:ext cx="5297805" cy="1198880"/>
          </a:xfrm>
          <a:prstGeom prst="rect">
            <a:avLst/>
          </a:prstGeom>
          <a:noFill/>
        </p:spPr>
        <p:txBody>
          <a:bodyPr wrap="square" rtlCol="0" anchor="t">
            <a:spAutoFit/>
          </a:bodyPr>
          <a:lstStyle/>
          <a:p>
            <a:pPr>
              <a:lnSpc>
                <a:spcPct val="150000"/>
              </a:lnSpc>
            </a:pPr>
            <a:r>
              <a:rPr lang="zh-CN" altLang="en-US" sz="2400" dirty="0">
                <a:latin typeface="方正清刻本悦宋简体" panose="02000000000000000000" charset="-122"/>
                <a:ea typeface="方正清刻本悦宋简体" panose="02000000000000000000" charset="-122"/>
                <a:sym typeface="+mn-ea"/>
              </a:rPr>
              <a:t>表面：你怎么能随便处置我们的人！</a:t>
            </a:r>
            <a:endParaRPr lang="zh-CN" altLang="en-US" sz="2400" dirty="0">
              <a:latin typeface="方正清刻本悦宋简体" panose="02000000000000000000" charset="-122"/>
              <a:ea typeface="方正清刻本悦宋简体" panose="02000000000000000000" charset="-122"/>
            </a:endParaRPr>
          </a:p>
          <a:p>
            <a:pPr>
              <a:lnSpc>
                <a:spcPct val="150000"/>
              </a:lnSpc>
            </a:pPr>
            <a:r>
              <a:rPr lang="zh-CN" altLang="en-US" sz="2400" dirty="0">
                <a:latin typeface="方正清刻本悦宋简体" panose="02000000000000000000" charset="-122"/>
                <a:ea typeface="方正清刻本悦宋简体" panose="02000000000000000000" charset="-122"/>
                <a:sym typeface="+mn-ea"/>
              </a:rPr>
              <a:t>内心：死的好！</a:t>
            </a:r>
          </a:p>
        </p:txBody>
      </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950595" y="1035050"/>
            <a:ext cx="1098359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pPr>
              <a:lnSpc>
                <a:spcPct val="100000"/>
              </a:lnSpc>
            </a:pPr>
            <a:r>
              <a:rPr lang="en-US" altLang="zh-CN" sz="4000" dirty="0"/>
              <a:t>1856</a:t>
            </a:r>
            <a:r>
              <a:rPr lang="zh-CN" altLang="en-US" sz="4000" dirty="0"/>
              <a:t>年  第二次鸦片战争爆发</a:t>
            </a:r>
            <a:r>
              <a:rPr lang="en-US" altLang="zh-CN" sz="4000" dirty="0"/>
              <a:t>——</a:t>
            </a:r>
            <a:r>
              <a:rPr lang="zh-CN" altLang="en-US" sz="4000" dirty="0"/>
              <a:t>英法联军</a:t>
            </a:r>
          </a:p>
        </p:txBody>
      </p:sp>
      <p:pic>
        <p:nvPicPr>
          <p:cNvPr id="6" name="内容占位符 5"/>
          <p:cNvPicPr>
            <a:picLocks noGrp="1" noChangeAspect="1"/>
          </p:cNvPicPr>
          <p:nvPr>
            <p:ph idx="1"/>
          </p:nvPr>
        </p:nvPicPr>
        <p:blipFill>
          <a:blip r:embed="rId3"/>
          <a:srcRect t="4107" r="1593" b="12045"/>
          <a:stretch>
            <a:fillRect/>
          </a:stretch>
        </p:blipFill>
        <p:spPr>
          <a:xfrm>
            <a:off x="2037080" y="2178050"/>
            <a:ext cx="8570595" cy="4527550"/>
          </a:xfrm>
          <a:prstGeom prst="round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56%</a:t>
              </a:r>
            </a:p>
          </p:txBody>
        </p:sp>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5525618" y="1624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sp>
        <p:nvSpPr>
          <p:cNvPr id="4" name="文本框 3"/>
          <p:cNvSpPr txBox="1"/>
          <p:nvPr/>
        </p:nvSpPr>
        <p:spPr>
          <a:xfrm>
            <a:off x="6745610" y="117475"/>
            <a:ext cx="742878" cy="36830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5 7 %</a:t>
            </a:r>
          </a:p>
        </p:txBody>
      </p:sp>
      <p:grpSp>
        <p:nvGrpSpPr>
          <p:cNvPr id="7" name="组合 6"/>
          <p:cNvGrpSpPr/>
          <p:nvPr/>
        </p:nvGrpSpPr>
        <p:grpSpPr>
          <a:xfrm>
            <a:off x="5257800" y="48260"/>
            <a:ext cx="5617210" cy="508000"/>
            <a:chOff x="6307" y="200"/>
            <a:chExt cx="8846" cy="800"/>
          </a:xfrm>
        </p:grpSpPr>
        <p:grpSp>
          <p:nvGrpSpPr>
            <p:cNvPr id="13" name="组合 12"/>
            <p:cNvGrpSpPr/>
            <p:nvPr/>
          </p:nvGrpSpPr>
          <p:grpSpPr>
            <a:xfrm>
              <a:off x="6307" y="200"/>
              <a:ext cx="8846" cy="800"/>
              <a:chOff x="6307" y="200"/>
              <a:chExt cx="8846" cy="800"/>
            </a:xfrm>
          </p:grpSpPr>
          <p:sp>
            <p:nvSpPr>
              <p:cNvPr id="17" name="矩形 16"/>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58%</a:t>
              </a: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945005" y="957580"/>
            <a:ext cx="8301355" cy="22783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latin typeface="方正启体简体" panose="03000509000000000000" charset="-122"/>
                <a:ea typeface="方正启体简体" panose="03000509000000000000" charset="-122"/>
                <a:cs typeface="方正启体简体" panose="03000509000000000000" charset="-122"/>
              </a:rPr>
              <a:t>我们斗志昂扬，我们信心满满！</a:t>
            </a:r>
          </a:p>
          <a:p>
            <a:pPr algn="ctr">
              <a:lnSpc>
                <a:spcPct val="150000"/>
              </a:lnSpc>
            </a:pP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r>
              <a:rPr lang="zh-CN" altLang="en-US" sz="3600">
                <a:latin typeface="方正启体简体" panose="03000509000000000000" charset="-122"/>
                <a:ea typeface="方正启体简体" panose="03000509000000000000" charset="-122"/>
                <a:cs typeface="方正启体简体" panose="03000509000000000000" charset="-122"/>
                <a:sym typeface="+mn-ea"/>
              </a:rPr>
              <a:t>天朝上国，来者不惧！</a:t>
            </a:r>
            <a:r>
              <a:rPr lang="en-US" altLang="zh-CN" sz="3600">
                <a:latin typeface="方正启体简体" panose="03000509000000000000" charset="-122"/>
                <a:ea typeface="方正启体简体" panose="03000509000000000000" charset="-122"/>
                <a:cs typeface="方正启体简体" panose="03000509000000000000" charset="-122"/>
                <a:sym typeface="+mn-ea"/>
              </a:rPr>
              <a:t>”</a:t>
            </a:r>
          </a:p>
        </p:txBody>
      </p:sp>
      <p:grpSp>
        <p:nvGrpSpPr>
          <p:cNvPr id="2" name="组合 1"/>
          <p:cNvGrpSpPr/>
          <p:nvPr/>
        </p:nvGrpSpPr>
        <p:grpSpPr>
          <a:xfrm>
            <a:off x="3638550" y="3451225"/>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3" name="文本框 2"/>
            <p:cNvSpPr txBox="1"/>
            <p:nvPr/>
          </p:nvSpPr>
          <p:spPr>
            <a:xfrm>
              <a:off x="7036" y="7922"/>
              <a:ext cx="5168" cy="1307"/>
            </a:xfrm>
            <a:prstGeom prst="rect">
              <a:avLst/>
            </a:prstGeom>
            <a:noFill/>
          </p:spPr>
          <p:txBody>
            <a:bodyPr wrap="square" rtlCol="0">
              <a:spAutoFit/>
            </a:bodyPr>
            <a:lstStyle/>
            <a:p>
              <a:r>
                <a:rPr lang="zh-CN" altLang="en-US" sz="4800">
                  <a:latin typeface="方正启体简体" panose="03000509000000000000" charset="-122"/>
                  <a:ea typeface="方正启体简体" panose="03000509000000000000" charset="-122"/>
                </a:rPr>
                <a:t>你再过来啊！</a:t>
              </a:r>
            </a:p>
          </p:txBody>
        </p:sp>
      </p:gr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7" name="组合 6"/>
            <p:cNvGrpSpPr/>
            <p:nvPr/>
          </p:nvGrpSpPr>
          <p:grpSpPr>
            <a:xfrm>
              <a:off x="6307" y="200"/>
              <a:ext cx="8846" cy="800"/>
              <a:chOff x="6307" y="200"/>
              <a:chExt cx="8846" cy="800"/>
            </a:xfrm>
          </p:grpSpPr>
          <p:sp>
            <p:nvSpPr>
              <p:cNvPr id="9" name="矩形 8"/>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7" y="200"/>
                <a:ext cx="469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58%</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00669"/>
            <a:ext cx="2099945"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第二节课</a:t>
            </a:r>
            <a:endParaRPr lang="zh-CN" altLang="zh-CN" sz="3200" dirty="0">
              <a:solidFill>
                <a:schemeClr val="bg1"/>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192279"/>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Libian SC" panose="02010600040101010101" pitchFamily="2" charset="-122"/>
                <a:ea typeface="Libian SC" panose="02010600040101010101" pitchFamily="2" charset="-122"/>
              </a:rPr>
              <a:t>第三节课</a:t>
            </a:r>
            <a:endParaRPr lang="zh-CN" altLang="zh-CN" sz="3200" dirty="0">
              <a:solidFill>
                <a:schemeClr val="bg1"/>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526844"/>
            <a:ext cx="4288353" cy="584775"/>
          </a:xfrm>
          <a:prstGeom prst="rect">
            <a:avLst/>
          </a:prstGeom>
          <a:noFill/>
        </p:spPr>
        <p:txBody>
          <a:bodyPr wrap="none" rtlCol="0" anchor="t">
            <a:spAutoFit/>
          </a:bodyPr>
          <a:lstStyle/>
          <a:p>
            <a:pPr algn="l"/>
            <a:r>
              <a:rPr lang="zh-CN" altLang="en-US" sz="3200" dirty="0">
                <a:solidFill>
                  <a:schemeClr val="bg1"/>
                </a:solidFill>
                <a:latin typeface="Libian SC" panose="02010600040101010101" pitchFamily="2" charset="-122"/>
                <a:ea typeface="Libian SC" panose="02010600040101010101" pitchFamily="2" charset="-122"/>
                <a:sym typeface="+mn-ea"/>
              </a:rPr>
              <a:t>全国自</a:t>
            </a:r>
            <a:r>
              <a:rPr lang="zh-CN" altLang="en-US" sz="3200" dirty="0" smtClean="0">
                <a:solidFill>
                  <a:schemeClr val="bg1"/>
                </a:solidFill>
                <a:latin typeface="Libian SC" panose="02010600040101010101" pitchFamily="2" charset="-122"/>
                <a:ea typeface="Libian SC" panose="02010600040101010101" pitchFamily="2" charset="-122"/>
                <a:sym typeface="+mn-ea"/>
              </a:rPr>
              <a:t>考历年真题解析</a:t>
            </a:r>
            <a:endParaRPr lang="zh-CN" altLang="en-US" sz="3200" dirty="0">
              <a:solidFill>
                <a:schemeClr val="bg1"/>
              </a:solidFill>
              <a:latin typeface="Libian SC" panose="02010600040101010101" pitchFamily="2" charset="-122"/>
              <a:ea typeface="Libian SC" panose="02010600040101010101" pitchFamily="2" charset="-122"/>
              <a:sym typeface="+mn-ea"/>
            </a:endParaRP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chemeClr val="bg1"/>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791843"/>
            <a:ext cx="5109091" cy="584775"/>
          </a:xfrm>
          <a:prstGeom prst="rect">
            <a:avLst/>
          </a:prstGeom>
          <a:noFill/>
        </p:spPr>
        <p:txBody>
          <a:bodyPr wrap="none" rtlCol="0" anchor="t">
            <a:spAutoFit/>
          </a:bodyPr>
          <a:lstStyle/>
          <a:p>
            <a:pPr algn="l"/>
            <a:r>
              <a:rPr lang="zh-CN" altLang="en-US" sz="3200" dirty="0" smtClean="0">
                <a:solidFill>
                  <a:schemeClr val="bg1"/>
                </a:solidFill>
                <a:latin typeface="Libian SC" panose="02010600040101010101" pitchFamily="2" charset="-122"/>
                <a:ea typeface="Libian SC" panose="02010600040101010101" pitchFamily="2" charset="-122"/>
                <a:sym typeface="+mn-ea"/>
              </a:rPr>
              <a:t>电子版</a:t>
            </a:r>
            <a:r>
              <a:rPr lang="en-US" altLang="zh-CN" sz="3200" dirty="0" smtClean="0">
                <a:solidFill>
                  <a:schemeClr val="bg1"/>
                </a:solidFill>
                <a:latin typeface="Libian SC" panose="02010600040101010101" pitchFamily="2" charset="-122"/>
                <a:ea typeface="Libian SC" panose="02010600040101010101" pitchFamily="2" charset="-122"/>
                <a:sym typeface="+mn-ea"/>
              </a:rPr>
              <a:t>2018</a:t>
            </a:r>
            <a:r>
              <a:rPr lang="zh-CN" altLang="en-US" sz="3200" dirty="0">
                <a:solidFill>
                  <a:schemeClr val="bg1"/>
                </a:solidFill>
                <a:latin typeface="Libian SC" panose="02010600040101010101" pitchFamily="2" charset="-122"/>
                <a:ea typeface="Libian SC" panose="02010600040101010101" pitchFamily="2" charset="-122"/>
                <a:sym typeface="+mn-ea"/>
              </a:rPr>
              <a:t>年最新真</a:t>
            </a:r>
            <a:r>
              <a:rPr lang="zh-CN" altLang="en-US" sz="3200" dirty="0" smtClean="0">
                <a:solidFill>
                  <a:schemeClr val="bg1"/>
                </a:solidFill>
                <a:latin typeface="Libian SC" panose="02010600040101010101" pitchFamily="2" charset="-122"/>
                <a:ea typeface="Libian SC" panose="02010600040101010101" pitchFamily="2" charset="-122"/>
                <a:sym typeface="+mn-ea"/>
              </a:rPr>
              <a:t>题解析</a:t>
            </a:r>
            <a:endParaRPr lang="zh-CN" altLang="en-US" sz="3200" dirty="0">
              <a:solidFill>
                <a:schemeClr val="bg1"/>
              </a:solidFill>
              <a:latin typeface="Libian SC" panose="02010600040101010101" pitchFamily="2" charset="-122"/>
              <a:ea typeface="Libian SC" panose="02010600040101010101" pitchFamily="2" charset="-122"/>
              <a:sym typeface="+mn-ea"/>
            </a:endParaRPr>
          </a:p>
        </p:txBody>
      </p:sp>
      <p:sp>
        <p:nvSpPr>
          <p:cNvPr id="17" name="文本框 16"/>
          <p:cNvSpPr txBox="1"/>
          <p:nvPr/>
        </p:nvSpPr>
        <p:spPr>
          <a:xfrm>
            <a:off x="3494315" y="4479742"/>
            <a:ext cx="4288353" cy="584775"/>
          </a:xfrm>
          <a:prstGeom prst="rect">
            <a:avLst/>
          </a:prstGeom>
          <a:noFill/>
        </p:spPr>
        <p:txBody>
          <a:bodyPr wrap="none" rtlCol="0" anchor="t">
            <a:spAutoFit/>
          </a:bodyPr>
          <a:lstStyle/>
          <a:p>
            <a:pPr algn="l"/>
            <a:r>
              <a:rPr lang="zh-CN" altLang="en-US" sz="3200" dirty="0" smtClean="0">
                <a:solidFill>
                  <a:schemeClr val="bg1"/>
                </a:solidFill>
                <a:latin typeface="Libian SC" panose="02010600040101010101" pitchFamily="2" charset="-122"/>
                <a:ea typeface="Libian SC" panose="02010600040101010101" pitchFamily="2" charset="-122"/>
                <a:sym typeface="+mn-ea"/>
              </a:rPr>
              <a:t>近代史完整简答题汇总</a:t>
            </a:r>
            <a:endParaRPr lang="zh-CN" altLang="en-US" sz="3200" dirty="0">
              <a:solidFill>
                <a:schemeClr val="bg1"/>
              </a:solidFill>
              <a:latin typeface="Libian SC" panose="02010600040101010101" pitchFamily="2" charset="-122"/>
              <a:ea typeface="Libian SC" panose="02010600040101010101" pitchFamily="2" charset="-122"/>
              <a:sym typeface="+mn-ea"/>
            </a:endParaRPr>
          </a:p>
        </p:txBody>
      </p:sp>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94306" y="2392485"/>
            <a:ext cx="5797550" cy="1166641"/>
          </a:xfrm>
        </p:spPr>
        <p:txBody>
          <a:bodyPr>
            <a:noAutofit/>
          </a:bodyPr>
          <a:lstStyle/>
          <a:p>
            <a:pPr marL="0" indent="0" algn="ctr">
              <a:lnSpc>
                <a:spcPct val="150000"/>
              </a:lnSpc>
              <a:buNone/>
            </a:pPr>
            <a:r>
              <a:rPr lang="zh-CN" altLang="en-US" sz="5400" dirty="0"/>
              <a:t>经过一番浴血奋战</a:t>
            </a:r>
          </a:p>
        </p:txBody>
      </p:sp>
      <p:sp>
        <p:nvSpPr>
          <p:cNvPr id="220" name=" 220"/>
          <p:cNvSpPr/>
          <p:nvPr/>
        </p:nvSpPr>
        <p:spPr>
          <a:xfrm>
            <a:off x="0" y="444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80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59%</a:t>
              </a:r>
            </a:p>
          </p:txBody>
        </p:sp>
      </p:gr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085" y="957580"/>
            <a:ext cx="5797550" cy="3901440"/>
          </a:xfrm>
        </p:spPr>
        <p:txBody>
          <a:bodyPr>
            <a:noAutofit/>
          </a:bodyPr>
          <a:lstStyle/>
          <a:p>
            <a:pPr marL="0" indent="0" algn="ctr">
              <a:lnSpc>
                <a:spcPct val="150000"/>
              </a:lnSpc>
              <a:buNone/>
            </a:pPr>
            <a:r>
              <a:rPr lang="zh-CN" altLang="en-US" sz="5400"/>
              <a:t>我们又输了</a:t>
            </a:r>
          </a:p>
          <a:p>
            <a:pPr marL="0" indent="0" algn="ctr">
              <a:lnSpc>
                <a:spcPct val="150000"/>
              </a:lnSpc>
              <a:buNone/>
            </a:pPr>
            <a:r>
              <a:rPr lang="zh-CN" altLang="en-US" sz="5400"/>
              <a:t>又割地</a:t>
            </a:r>
            <a:r>
              <a:rPr lang="en-US" altLang="zh-CN" sz="5400"/>
              <a:t>+</a:t>
            </a:r>
            <a:r>
              <a:rPr lang="zh-CN" altLang="en-US" sz="5400"/>
              <a:t>又赔款</a:t>
            </a:r>
          </a:p>
          <a:p>
            <a:pPr marL="0" indent="0" algn="ctr">
              <a:lnSpc>
                <a:spcPct val="150000"/>
              </a:lnSpc>
              <a:buNone/>
            </a:pPr>
            <a:r>
              <a:rPr lang="zh-CN" altLang="en-US" sz="5400"/>
              <a:t>九龙也没了</a:t>
            </a:r>
          </a:p>
        </p:txBody>
      </p:sp>
      <p:pic>
        <p:nvPicPr>
          <p:cNvPr id="2" name="图片 1" descr="timg[4]"/>
          <p:cNvPicPr>
            <a:picLocks noChangeAspect="1"/>
          </p:cNvPicPr>
          <p:nvPr/>
        </p:nvPicPr>
        <p:blipFill>
          <a:blip r:embed="rId3">
            <a:clrChange>
              <a:clrFrom>
                <a:srgbClr val="FFFFFF">
                  <a:alpha val="100000"/>
                </a:srgbClr>
              </a:clrFrom>
              <a:clrTo>
                <a:srgbClr val="FFFFFF">
                  <a:alpha val="100000"/>
                  <a:alpha val="0"/>
                </a:srgbClr>
              </a:clrTo>
            </a:clrChange>
          </a:blip>
          <a:srcRect l="5203" t="33608" r="105" b="6812"/>
          <a:stretch>
            <a:fillRect/>
          </a:stretch>
        </p:blipFill>
        <p:spPr>
          <a:xfrm>
            <a:off x="6054090" y="4283710"/>
            <a:ext cx="6129655" cy="2571115"/>
          </a:xfrm>
          <a:prstGeom prst="rect">
            <a:avLst/>
          </a:prstGeom>
        </p:spPr>
      </p:pic>
      <p:sp>
        <p:nvSpPr>
          <p:cNvPr id="220" name=" 220"/>
          <p:cNvSpPr/>
          <p:nvPr/>
        </p:nvSpPr>
        <p:spPr>
          <a:xfrm>
            <a:off x="0" y="444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8" name="组合 7"/>
          <p:cNvGrpSpPr/>
          <p:nvPr/>
        </p:nvGrpSpPr>
        <p:grpSpPr>
          <a:xfrm>
            <a:off x="5257800" y="48260"/>
            <a:ext cx="5617210" cy="508000"/>
            <a:chOff x="6307" y="200"/>
            <a:chExt cx="8846" cy="800"/>
          </a:xfrm>
        </p:grpSpPr>
        <p:grpSp>
          <p:nvGrpSpPr>
            <p:cNvPr id="12" name="组合 11"/>
            <p:cNvGrpSpPr/>
            <p:nvPr/>
          </p:nvGrpSpPr>
          <p:grpSpPr>
            <a:xfrm>
              <a:off x="6307" y="200"/>
              <a:ext cx="8846" cy="800"/>
              <a:chOff x="6307" y="200"/>
              <a:chExt cx="8846" cy="800"/>
            </a:xfrm>
          </p:grpSpPr>
          <p:sp>
            <p:nvSpPr>
              <p:cNvPr id="13" name="矩形 1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80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59%</a:t>
              </a:r>
            </a:p>
          </p:txBody>
        </p:sp>
      </p:grpSp>
    </p:spTree>
    <p:custDataLst>
      <p:tags r:id="rId1"/>
    </p:custDataLst>
    <p:extLst>
      <p:ext uri="{BB962C8B-B14F-4D97-AF65-F5344CB8AC3E}">
        <p14:creationId xmlns:p14="http://schemas.microsoft.com/office/powerpoint/2010/main" val="633454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5525" y="1882775"/>
            <a:ext cx="5520309" cy="3909049"/>
            <a:chOff x="-328" y="2622"/>
            <a:chExt cx="15807" cy="6269"/>
          </a:xfrm>
        </p:grpSpPr>
        <p:sp>
          <p:nvSpPr>
            <p:cNvPr id="2" name="圆角矩形 1"/>
            <p:cNvSpPr/>
            <p:nvPr/>
          </p:nvSpPr>
          <p:spPr>
            <a:xfrm>
              <a:off x="-328" y="5182"/>
              <a:ext cx="7775"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9" name="组合 8"/>
          <p:cNvGrpSpPr/>
          <p:nvPr/>
        </p:nvGrpSpPr>
        <p:grpSpPr>
          <a:xfrm>
            <a:off x="5257800" y="48260"/>
            <a:ext cx="5617210" cy="508000"/>
            <a:chOff x="6307" y="200"/>
            <a:chExt cx="8846" cy="800"/>
          </a:xfrm>
        </p:grpSpPr>
        <p:grpSp>
          <p:nvGrpSpPr>
            <p:cNvPr id="10" name="组合 9"/>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497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60%</a:t>
              </a:r>
            </a:p>
          </p:txBody>
        </p:sp>
      </p:grp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5986780" y="1963420"/>
            <a:ext cx="5948680" cy="3575050"/>
          </a:xfrm>
        </p:spPr>
        <p:txBody>
          <a:bodyPr>
            <a:noAutofit/>
          </a:bodyPr>
          <a:lstStyle/>
          <a:p>
            <a:pPr marL="0" indent="0" algn="l">
              <a:lnSpc>
                <a:spcPct val="150000"/>
              </a:lnSpc>
              <a:buNone/>
            </a:pPr>
            <a:r>
              <a:rPr lang="zh-CN" altLang="en-US" sz="2400">
                <a:sym typeface="+mn-ea"/>
              </a:rPr>
              <a:t>时间：1856年-1860年</a:t>
            </a:r>
          </a:p>
          <a:p>
            <a:pPr marL="0" indent="0" algn="l">
              <a:lnSpc>
                <a:spcPct val="150000"/>
              </a:lnSpc>
              <a:buNone/>
            </a:pPr>
            <a:r>
              <a:rPr lang="zh-CN" altLang="en-US" sz="2400">
                <a:sym typeface="+mn-ea"/>
              </a:rPr>
              <a:t>结果：失败</a:t>
            </a:r>
            <a:r>
              <a:rPr lang="en-US" altLang="zh-CN" sz="2400">
                <a:sym typeface="+mn-ea"/>
              </a:rPr>
              <a:t>——《天津条约》《北京条约》</a:t>
            </a:r>
          </a:p>
          <a:p>
            <a:pPr marL="0" indent="0" algn="l">
              <a:lnSpc>
                <a:spcPct val="150000"/>
              </a:lnSpc>
              <a:buNone/>
            </a:pPr>
            <a:r>
              <a:rPr lang="zh-CN" altLang="en-US" sz="2400">
                <a:sym typeface="+mn-ea"/>
              </a:rPr>
              <a:t>原因：为了</a:t>
            </a:r>
            <a:r>
              <a:rPr lang="zh-CN" altLang="en-US" sz="2400" b="1" u="sng">
                <a:solidFill>
                  <a:srgbClr val="C00000"/>
                </a:solidFill>
                <a:sym typeface="+mn-ea"/>
              </a:rPr>
              <a:t>进一步</a:t>
            </a:r>
            <a:r>
              <a:rPr lang="zh-CN" altLang="en-US" sz="2400">
                <a:sym typeface="+mn-ea"/>
              </a:rPr>
              <a:t>打开中国市场</a:t>
            </a:r>
            <a:endParaRPr lang="en-US" altLang="zh-CN" sz="2400">
              <a:sym typeface="+mn-ea"/>
            </a:endParaRPr>
          </a:p>
          <a:p>
            <a:pPr marL="0" indent="0" algn="l">
              <a:lnSpc>
                <a:spcPct val="150000"/>
              </a:lnSpc>
              <a:buNone/>
            </a:pPr>
            <a:r>
              <a:rPr lang="zh-CN" altLang="en-US" sz="2400">
                <a:sym typeface="+mn-ea"/>
              </a:rPr>
              <a:t>导火索：</a:t>
            </a:r>
            <a:r>
              <a:rPr lang="zh-CN" altLang="en-US" sz="2400">
                <a:latin typeface="方正启体简体" panose="03000509000000000000" charset="-122"/>
                <a:cs typeface="方正启体简体" panose="03000509000000000000" charset="-122"/>
                <a:sym typeface="+mn-ea"/>
              </a:rPr>
              <a:t>亚罗号事件</a:t>
            </a:r>
            <a:r>
              <a:rPr lang="en-US" altLang="zh-CN" sz="2400">
                <a:latin typeface="方正启体简体" panose="03000509000000000000" charset="-122"/>
                <a:cs typeface="方正启体简体" panose="03000509000000000000" charset="-122"/>
                <a:sym typeface="+mn-ea"/>
              </a:rPr>
              <a:t>+</a:t>
            </a:r>
            <a:r>
              <a:rPr lang="zh-CN" altLang="en-US" sz="2400">
                <a:latin typeface="方正启体简体" panose="03000509000000000000" charset="-122"/>
                <a:cs typeface="方正启体简体" panose="03000509000000000000" charset="-122"/>
                <a:sym typeface="+mn-ea"/>
              </a:rPr>
              <a:t>马神甫事件</a:t>
            </a:r>
            <a:endParaRPr lang="zh-CN" altLang="en-US" sz="2400">
              <a:latin typeface="方正启体简体" panose="03000509000000000000" charset="-122"/>
              <a:cs typeface="方正启体简体" panose="03000509000000000000" charset="-122"/>
            </a:endParaRPr>
          </a:p>
          <a:p>
            <a:pPr marL="0" indent="0" algn="l">
              <a:lnSpc>
                <a:spcPct val="150000"/>
              </a:lnSpc>
              <a:buNone/>
            </a:pPr>
            <a:r>
              <a:rPr lang="zh-CN" altLang="en-US" sz="2400">
                <a:sym typeface="+mn-ea"/>
              </a:rPr>
              <a:t>影响：加重了对中国的压迫</a:t>
            </a:r>
            <a:endParaRPr lang="en-US" altLang="zh-CN" sz="2400"/>
          </a:p>
        </p:txBody>
      </p:sp>
      <p:sp>
        <p:nvSpPr>
          <p:cNvPr id="11" name="圆角矩形 10"/>
          <p:cNvSpPr/>
          <p:nvPr/>
        </p:nvSpPr>
        <p:spPr>
          <a:xfrm>
            <a:off x="5871845" y="1800860"/>
            <a:ext cx="6179185" cy="4082415"/>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5541010" y="3275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16" name="组合 15"/>
          <p:cNvGrpSpPr/>
          <p:nvPr/>
        </p:nvGrpSpPr>
        <p:grpSpPr>
          <a:xfrm>
            <a:off x="21050" y="1882775"/>
            <a:ext cx="5520309" cy="3909049"/>
            <a:chOff x="-328" y="2622"/>
            <a:chExt cx="15807" cy="6269"/>
          </a:xfrm>
        </p:grpSpPr>
        <p:sp>
          <p:nvSpPr>
            <p:cNvPr id="17" name="圆角矩形 16"/>
            <p:cNvSpPr/>
            <p:nvPr/>
          </p:nvSpPr>
          <p:spPr>
            <a:xfrm>
              <a:off x="-328" y="5182"/>
              <a:ext cx="7775"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近代中国的四次群架</a:t>
              </a:r>
            </a:p>
          </p:txBody>
        </p:sp>
        <p:sp>
          <p:nvSpPr>
            <p:cNvPr id="18" name="左大括号 17"/>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19" name="圆角矩形 18"/>
            <p:cNvSpPr/>
            <p:nvPr/>
          </p:nvSpPr>
          <p:spPr>
            <a:xfrm>
              <a:off x="9402" y="2622"/>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20" name="圆角矩形 19"/>
            <p:cNvSpPr/>
            <p:nvPr/>
          </p:nvSpPr>
          <p:spPr>
            <a:xfrm>
              <a:off x="9402" y="4417"/>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第二次鸦片战争</a:t>
              </a:r>
            </a:p>
          </p:txBody>
        </p:sp>
        <p:sp>
          <p:nvSpPr>
            <p:cNvPr id="21" name="圆角矩形 20"/>
            <p:cNvSpPr/>
            <p:nvPr/>
          </p:nvSpPr>
          <p:spPr>
            <a:xfrm>
              <a:off x="9402" y="6197"/>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洋务运动</a:t>
              </a:r>
            </a:p>
          </p:txBody>
        </p:sp>
        <p:sp>
          <p:nvSpPr>
            <p:cNvPr id="22" name="圆角矩形 21"/>
            <p:cNvSpPr/>
            <p:nvPr/>
          </p:nvSpPr>
          <p:spPr>
            <a:xfrm>
              <a:off x="9402" y="7996"/>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rPr>
                <a:t>戊戌变法</a:t>
              </a:r>
            </a:p>
          </p:txBody>
        </p:sp>
      </p:grpSp>
      <p:grpSp>
        <p:nvGrpSpPr>
          <p:cNvPr id="8" name="组合 7"/>
          <p:cNvGrpSpPr/>
          <p:nvPr/>
        </p:nvGrpSpPr>
        <p:grpSpPr>
          <a:xfrm>
            <a:off x="5257800" y="48260"/>
            <a:ext cx="5617210" cy="508000"/>
            <a:chOff x="6307" y="200"/>
            <a:chExt cx="8846" cy="800"/>
          </a:xfrm>
        </p:grpSpPr>
        <p:grpSp>
          <p:nvGrpSpPr>
            <p:cNvPr id="2" name="组合 1"/>
            <p:cNvGrpSpPr/>
            <p:nvPr/>
          </p:nvGrpSpPr>
          <p:grpSpPr>
            <a:xfrm>
              <a:off x="6307" y="200"/>
              <a:ext cx="8846" cy="800"/>
              <a:chOff x="6307" y="200"/>
              <a:chExt cx="8846" cy="800"/>
            </a:xfrm>
          </p:grpSpPr>
          <p:sp>
            <p:nvSpPr>
              <p:cNvPr id="3" name="矩形 2"/>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61%</a:t>
              </a:r>
            </a:p>
          </p:txBody>
        </p:sp>
      </p:grpSp>
      <p:pic>
        <p:nvPicPr>
          <p:cNvPr id="6" name="图片 5">
            <a:extLst>
              <a:ext uri="{FF2B5EF4-FFF2-40B4-BE49-F238E27FC236}">
                <a16:creationId xmlns="" xmlns:a16="http://schemas.microsoft.com/office/drawing/2014/main" id="{34AFA53B-35AE-DF4A-B29C-6DBA650266F1}"/>
              </a:ext>
            </a:extLst>
          </p:cNvPr>
          <p:cNvPicPr>
            <a:picLocks noChangeAspect="1"/>
          </p:cNvPicPr>
          <p:nvPr/>
        </p:nvPicPr>
        <p:blipFill>
          <a:blip r:embed="rId5"/>
          <a:stretch>
            <a:fillRect/>
          </a:stretch>
        </p:blipFill>
        <p:spPr>
          <a:xfrm>
            <a:off x="0" y="0"/>
            <a:ext cx="12192000" cy="6858000"/>
          </a:xfrm>
          <a:prstGeom prst="rect">
            <a:avLst/>
          </a:prstGeom>
        </p:spPr>
      </p:pic>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2208133"/>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622841" y="3825957"/>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762717" y="392596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16372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2208180"/>
            <a:ext cx="1051077" cy="1823212"/>
          </a:xfrm>
          <a:prstGeom prst="rect">
            <a:avLst/>
          </a:prstGeom>
          <a:blipFill>
            <a:blip r:embed="rId4" cstate="print"/>
            <a:stretch>
              <a:fillRect/>
            </a:stretch>
          </a:blipFill>
        </p:spPr>
        <p:txBody>
          <a:bodyPr wrap="square" lIns="0" tIns="0" rIns="0" bIns="0" rtlCol="0"/>
          <a:lstStyle/>
          <a:p>
            <a:endParaRPr/>
          </a:p>
        </p:txBody>
      </p:sp>
      <p:sp>
        <p:nvSpPr>
          <p:cNvPr id="18" name="文本框 17"/>
          <p:cNvSpPr txBox="1"/>
          <p:nvPr/>
        </p:nvSpPr>
        <p:spPr>
          <a:xfrm>
            <a:off x="966914" y="422537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392596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3813257"/>
            <a:ext cx="88264" cy="193039"/>
          </a:xfrm>
          <a:prstGeom prst="rect">
            <a:avLst/>
          </a:prstGeom>
          <a:blipFill>
            <a:blip r:embed="rId3" cstate="print"/>
            <a:stretch>
              <a:fillRect/>
            </a:stretch>
          </a:blipFill>
        </p:spPr>
        <p:txBody>
          <a:bodyPr wrap="square" lIns="0" tIns="0" rIns="0" bIns="0" rtlCol="0"/>
          <a:lstStyle/>
          <a:p>
            <a:endParaRPr/>
          </a:p>
        </p:txBody>
      </p:sp>
      <p:sp>
        <p:nvSpPr>
          <p:cNvPr id="15" name="object 62"/>
          <p:cNvSpPr/>
          <p:nvPr/>
        </p:nvSpPr>
        <p:spPr>
          <a:xfrm>
            <a:off x="5525618" y="1624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5"/>
          <a:srcRect t="22408" b="22456"/>
          <a:stretch>
            <a:fillRect/>
          </a:stretch>
        </p:blipFill>
        <p:spPr>
          <a:xfrm>
            <a:off x="3002280" y="891540"/>
            <a:ext cx="1329055" cy="732790"/>
          </a:xfrm>
          <a:prstGeom prst="rect">
            <a:avLst/>
          </a:prstGeom>
        </p:spPr>
      </p:pic>
      <p:pic>
        <p:nvPicPr>
          <p:cNvPr id="2" name="图片 1"/>
          <p:cNvPicPr>
            <a:picLocks noChangeAspect="1"/>
          </p:cNvPicPr>
          <p:nvPr/>
        </p:nvPicPr>
        <p:blipFill>
          <a:blip r:embed="rId5"/>
          <a:srcRect t="22408" b="22456"/>
          <a:stretch>
            <a:fillRect/>
          </a:stretch>
        </p:blipFill>
        <p:spPr>
          <a:xfrm>
            <a:off x="4860925" y="891540"/>
            <a:ext cx="1329055" cy="732790"/>
          </a:xfrm>
          <a:prstGeom prst="rect">
            <a:avLst/>
          </a:prstGeom>
        </p:spPr>
      </p:pic>
      <p:sp>
        <p:nvSpPr>
          <p:cNvPr id="220" name=" 220"/>
          <p:cNvSpPr/>
          <p:nvPr/>
        </p:nvSpPr>
        <p:spPr>
          <a:xfrm>
            <a:off x="0" y="-9525"/>
            <a:ext cx="3928745" cy="622935"/>
          </a:xfrm>
          <a:prstGeom prst="homePlate">
            <a:avLst/>
          </a:prstGeom>
          <a:solidFill>
            <a:srgbClr val="D52B1E"/>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bg1"/>
                </a:solidFill>
                <a:latin typeface="方正启体简体" panose="03000509000000000000" charset="-122"/>
                <a:ea typeface="方正启体简体" panose="03000509000000000000" charset="-122"/>
              </a:rPr>
              <a:t>群架</a:t>
            </a:r>
            <a:r>
              <a:rPr lang="en-US" altLang="zh-CN" sz="2400" b="1">
                <a:solidFill>
                  <a:schemeClr val="bg1"/>
                </a:solidFill>
                <a:latin typeface="方正启体简体" panose="03000509000000000000" charset="-122"/>
                <a:ea typeface="方正启体简体" panose="03000509000000000000" charset="-122"/>
              </a:rPr>
              <a:t>Ⅱ</a:t>
            </a:r>
            <a:r>
              <a:rPr lang="zh-CN" altLang="en-US" sz="2400" b="1">
                <a:solidFill>
                  <a:schemeClr val="bg1"/>
                </a:solidFill>
                <a:latin typeface="方正启体简体" panose="03000509000000000000" charset="-122"/>
                <a:ea typeface="方正启体简体" panose="03000509000000000000" charset="-122"/>
              </a:rPr>
              <a:t>：第二次鸦片战争</a:t>
            </a:r>
          </a:p>
        </p:txBody>
      </p:sp>
      <p:grpSp>
        <p:nvGrpSpPr>
          <p:cNvPr id="17" name="组合 16"/>
          <p:cNvGrpSpPr/>
          <p:nvPr/>
        </p:nvGrpSpPr>
        <p:grpSpPr>
          <a:xfrm>
            <a:off x="5257800" y="48260"/>
            <a:ext cx="5617210" cy="508000"/>
            <a:chOff x="6307" y="200"/>
            <a:chExt cx="8846" cy="800"/>
          </a:xfrm>
        </p:grpSpPr>
        <p:grpSp>
          <p:nvGrpSpPr>
            <p:cNvPr id="19" name="组合 18"/>
            <p:cNvGrpSpPr/>
            <p:nvPr/>
          </p:nvGrpSpPr>
          <p:grpSpPr>
            <a:xfrm>
              <a:off x="6307" y="200"/>
              <a:ext cx="8846" cy="800"/>
              <a:chOff x="6307" y="200"/>
              <a:chExt cx="8846" cy="800"/>
            </a:xfrm>
          </p:grpSpPr>
          <p:sp>
            <p:nvSpPr>
              <p:cNvPr id="20" name="矩形 19"/>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11414" y="200"/>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62%</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8130" y="2573655"/>
            <a:ext cx="6555740" cy="1966595"/>
          </a:xfrm>
        </p:spPr>
        <p:txBody>
          <a:bodyPr/>
          <a:lstStyle/>
          <a:p>
            <a:pPr marL="0" indent="0">
              <a:buNone/>
            </a:pPr>
            <a:r>
              <a:rPr lang="en-US" altLang="zh-CN" sz="4800"/>
              <a:t>     </a:t>
            </a:r>
            <a:r>
              <a:rPr lang="zh-CN" altLang="en-US" sz="4800"/>
              <a:t>中国人会放弃么？</a:t>
            </a:r>
          </a:p>
          <a:p>
            <a:pPr marL="0" indent="0">
              <a:buNone/>
            </a:pPr>
            <a:endParaRPr lang="zh-CN" altLang="en-US" sz="4800"/>
          </a:p>
        </p:txBody>
      </p:sp>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4" name="组合 3"/>
            <p:cNvGrpSpPr/>
            <p:nvPr/>
          </p:nvGrpSpPr>
          <p:grpSpPr>
            <a:xfrm>
              <a:off x="6307" y="200"/>
              <a:ext cx="8846" cy="800"/>
              <a:chOff x="6307" y="200"/>
              <a:chExt cx="8846"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63%</a:t>
              </a:r>
            </a:p>
          </p:txBody>
        </p:sp>
      </p:gr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8130" y="1693545"/>
            <a:ext cx="6555740" cy="1966595"/>
          </a:xfrm>
        </p:spPr>
        <p:txBody>
          <a:bodyPr>
            <a:noAutofit/>
          </a:bodyPr>
          <a:lstStyle/>
          <a:p>
            <a:pPr marL="0" indent="0" algn="ctr">
              <a:lnSpc>
                <a:spcPct val="200000"/>
              </a:lnSpc>
              <a:buNone/>
            </a:pPr>
            <a:r>
              <a:rPr lang="en-US" altLang="zh-CN" sz="4400"/>
              <a:t>     </a:t>
            </a:r>
            <a:r>
              <a:rPr lang="zh-CN" altLang="en-US" sz="4800"/>
              <a:t>中国人会放弃么？</a:t>
            </a:r>
          </a:p>
          <a:p>
            <a:pPr marL="0" indent="0" algn="ctr">
              <a:lnSpc>
                <a:spcPct val="200000"/>
              </a:lnSpc>
              <a:buNone/>
            </a:pPr>
            <a:r>
              <a:rPr lang="zh-CN" altLang="en-US" sz="4800"/>
              <a:t>不能够！</a:t>
            </a:r>
          </a:p>
          <a:p>
            <a:pPr marL="0" indent="0" algn="ctr">
              <a:lnSpc>
                <a:spcPct val="200000"/>
              </a:lnSpc>
              <a:buNone/>
            </a:pPr>
            <a:endParaRPr lang="zh-CN" altLang="en-US" sz="4800"/>
          </a:p>
        </p:txBody>
      </p:sp>
      <p:sp>
        <p:nvSpPr>
          <p:cNvPr id="2"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8" name="组合 7"/>
          <p:cNvGrpSpPr/>
          <p:nvPr/>
        </p:nvGrpSpPr>
        <p:grpSpPr>
          <a:xfrm>
            <a:off x="5257800" y="48260"/>
            <a:ext cx="5617210" cy="508000"/>
            <a:chOff x="6307" y="200"/>
            <a:chExt cx="8846" cy="800"/>
          </a:xfrm>
        </p:grpSpPr>
        <p:grpSp>
          <p:nvGrpSpPr>
            <p:cNvPr id="4" name="组合 3"/>
            <p:cNvGrpSpPr/>
            <p:nvPr/>
          </p:nvGrpSpPr>
          <p:grpSpPr>
            <a:xfrm>
              <a:off x="6307" y="200"/>
              <a:ext cx="8846" cy="800"/>
              <a:chOff x="6307" y="200"/>
              <a:chExt cx="8846"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64%</a:t>
              </a:r>
            </a:p>
          </p:txBody>
        </p:sp>
      </p:gr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近代中国的四次群架</a:t>
            </a: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5970270" y="1664970"/>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第一次鸦片战争</a:t>
            </a:r>
          </a:p>
        </p:txBody>
      </p:sp>
      <p:sp>
        <p:nvSpPr>
          <p:cNvPr id="6" name="圆角矩形 5"/>
          <p:cNvSpPr/>
          <p:nvPr/>
        </p:nvSpPr>
        <p:spPr>
          <a:xfrm>
            <a:off x="5970270" y="2804795"/>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第二次鸦片战争</a:t>
            </a:r>
          </a:p>
        </p:txBody>
      </p:sp>
      <p:sp>
        <p:nvSpPr>
          <p:cNvPr id="7" name="圆角矩形 6"/>
          <p:cNvSpPr/>
          <p:nvPr/>
        </p:nvSpPr>
        <p:spPr>
          <a:xfrm>
            <a:off x="5970270" y="3935095"/>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洋务运动</a:t>
            </a:r>
          </a:p>
        </p:txBody>
      </p:sp>
      <p:sp>
        <p:nvSpPr>
          <p:cNvPr id="8" name="圆角矩形 7"/>
          <p:cNvSpPr/>
          <p:nvPr/>
        </p:nvSpPr>
        <p:spPr>
          <a:xfrm>
            <a:off x="5970270" y="5077460"/>
            <a:ext cx="3858895"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75000"/>
                  </a:schemeClr>
                </a:solidFill>
                <a:latin typeface="微软雅黑" panose="020B0503020204020204" pitchFamily="34" charset="-122"/>
                <a:ea typeface="微软雅黑" panose="020B0503020204020204" pitchFamily="34" charset="-122"/>
              </a:rPr>
              <a:t>戊戌变法</a:t>
            </a:r>
          </a:p>
        </p:txBody>
      </p:sp>
      <p:sp>
        <p:nvSpPr>
          <p:cNvPr id="3"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9" name="组合 8"/>
          <p:cNvGrpSpPr/>
          <p:nvPr/>
        </p:nvGrpSpPr>
        <p:grpSpPr>
          <a:xfrm>
            <a:off x="5257800" y="48260"/>
            <a:ext cx="5617210" cy="508000"/>
            <a:chOff x="6307" y="200"/>
            <a:chExt cx="8846" cy="800"/>
          </a:xfrm>
        </p:grpSpPr>
        <p:grpSp>
          <p:nvGrpSpPr>
            <p:cNvPr id="11" name="组合 10"/>
            <p:cNvGrpSpPr/>
            <p:nvPr/>
          </p:nvGrpSpPr>
          <p:grpSpPr>
            <a:xfrm>
              <a:off x="6307" y="200"/>
              <a:ext cx="8846" cy="800"/>
              <a:chOff x="6307" y="200"/>
              <a:chExt cx="8846" cy="800"/>
            </a:xfrm>
          </p:grpSpPr>
          <p:sp>
            <p:nvSpPr>
              <p:cNvPr id="14" name="矩形 1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7" y="200"/>
                <a:ext cx="53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65%</a:t>
              </a:r>
            </a:p>
          </p:txBody>
        </p:sp>
      </p:grpSp>
    </p:spTree>
    <p:custDataLst>
      <p:tags r:id="rId2"/>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4490" y="1286510"/>
            <a:ext cx="9056956" cy="1325880"/>
          </a:xfrm>
        </p:spPr>
        <p:txBody>
          <a:bodyPr>
            <a:normAutofit/>
          </a:bodyPr>
          <a:lstStyle/>
          <a:p>
            <a:r>
              <a:rPr lang="zh-CN" altLang="en-US" dirty="0"/>
              <a:t>你们这帮小农能整明白么！我们来！</a:t>
            </a:r>
          </a:p>
        </p:txBody>
      </p:sp>
      <p:pic>
        <p:nvPicPr>
          <p:cNvPr id="4" name="内容占位符 3"/>
          <p:cNvPicPr>
            <a:picLocks noGrp="1" noChangeAspect="1"/>
          </p:cNvPicPr>
          <p:nvPr>
            <p:ph idx="1"/>
          </p:nvPr>
        </p:nvPicPr>
        <p:blipFill>
          <a:blip r:embed="rId3"/>
          <a:srcRect t="28703"/>
          <a:stretch>
            <a:fillRect/>
          </a:stretch>
        </p:blipFill>
        <p:spPr>
          <a:xfrm>
            <a:off x="1883410" y="2377440"/>
            <a:ext cx="2387600" cy="2407920"/>
          </a:xfrm>
          <a:prstGeom prst="rect">
            <a:avLst/>
          </a:prstGeom>
        </p:spPr>
      </p:pic>
      <p:pic>
        <p:nvPicPr>
          <p:cNvPr id="5" name="图片 4"/>
          <p:cNvPicPr>
            <a:picLocks noChangeAspect="1"/>
          </p:cNvPicPr>
          <p:nvPr/>
        </p:nvPicPr>
        <p:blipFill>
          <a:blip r:embed="rId4"/>
          <a:srcRect b="32979"/>
          <a:stretch>
            <a:fillRect/>
          </a:stretch>
        </p:blipFill>
        <p:spPr>
          <a:xfrm>
            <a:off x="4410075" y="2389505"/>
            <a:ext cx="2706370" cy="2407285"/>
          </a:xfrm>
          <a:prstGeom prst="rect">
            <a:avLst/>
          </a:prstGeom>
        </p:spPr>
      </p:pic>
      <p:sp>
        <p:nvSpPr>
          <p:cNvPr id="7" name="标题 1"/>
          <p:cNvSpPr>
            <a:spLocks noGrp="1"/>
          </p:cNvSpPr>
          <p:nvPr/>
        </p:nvSpPr>
        <p:spPr>
          <a:xfrm>
            <a:off x="1633855" y="4911725"/>
            <a:ext cx="8258175" cy="1325880"/>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a:lstStyle>
          <a:p>
            <a:r>
              <a:rPr lang="en-US" altLang="zh-CN" sz="3600"/>
              <a:t>   </a:t>
            </a:r>
            <a:r>
              <a:rPr lang="zh-CN" altLang="en-US" sz="3600"/>
              <a:t>李鸿章            左宗棠            曾国藩</a:t>
            </a:r>
          </a:p>
        </p:txBody>
      </p:sp>
      <p:pic>
        <p:nvPicPr>
          <p:cNvPr id="8" name="图片 7"/>
          <p:cNvPicPr>
            <a:picLocks noChangeAspect="1"/>
          </p:cNvPicPr>
          <p:nvPr/>
        </p:nvPicPr>
        <p:blipFill>
          <a:blip r:embed="rId5"/>
          <a:srcRect t="12550"/>
          <a:stretch>
            <a:fillRect/>
          </a:stretch>
        </p:blipFill>
        <p:spPr>
          <a:xfrm>
            <a:off x="7599045" y="2216150"/>
            <a:ext cx="2207260" cy="2580640"/>
          </a:xfrm>
          <a:prstGeom prst="rect">
            <a:avLst/>
          </a:prstGeom>
        </p:spPr>
      </p:pic>
      <p:sp>
        <p:nvSpPr>
          <p:cNvPr id="3"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66%</a:t>
              </a:r>
            </a:p>
          </p:txBody>
        </p:sp>
      </p:gr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55725"/>
            <a:ext cx="10515600" cy="1325563"/>
          </a:xfrm>
        </p:spPr>
        <p:txBody>
          <a:bodyPr/>
          <a:lstStyle/>
          <a:p>
            <a:r>
              <a:rPr lang="zh-CN" altLang="en-US" dirty="0"/>
              <a:t>为什么我们总被</a:t>
            </a:r>
            <a:r>
              <a:rPr lang="en-US" altLang="zh-CN" dirty="0"/>
              <a:t>OUT</a:t>
            </a:r>
            <a:r>
              <a:rPr lang="zh-CN" altLang="en-US" dirty="0"/>
              <a:t>？</a:t>
            </a:r>
            <a:endParaRPr lang="en-US" altLang="zh-CN" dirty="0"/>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67%</a:t>
              </a:r>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56665"/>
            <a:ext cx="10515600" cy="1325563"/>
          </a:xfrm>
        </p:spPr>
        <p:txBody>
          <a:bodyPr/>
          <a:lstStyle/>
          <a:p>
            <a:r>
              <a:rPr lang="zh-CN" altLang="en-US" dirty="0"/>
              <a:t>为什么我们总被</a:t>
            </a:r>
            <a:r>
              <a:rPr lang="en-US" altLang="zh-CN" dirty="0"/>
              <a:t>OUT</a:t>
            </a:r>
            <a:r>
              <a:rPr lang="zh-CN" altLang="en-US" dirty="0"/>
              <a:t>？</a:t>
            </a:r>
            <a:endParaRPr lang="en-US" altLang="zh-CN" dirty="0"/>
          </a:p>
        </p:txBody>
      </p:sp>
      <p:sp>
        <p:nvSpPr>
          <p:cNvPr id="3" name="内容占位符 2"/>
          <p:cNvSpPr>
            <a:spLocks noGrp="1"/>
          </p:cNvSpPr>
          <p:nvPr>
            <p:ph idx="1"/>
          </p:nvPr>
        </p:nvSpPr>
        <p:spPr>
          <a:xfrm>
            <a:off x="667385" y="2291080"/>
            <a:ext cx="10515600" cy="1508760"/>
          </a:xfrm>
        </p:spPr>
        <p:txBody>
          <a:bodyPr>
            <a:noAutofit/>
          </a:bodyPr>
          <a:lstStyle/>
          <a:p>
            <a:pPr marL="0" indent="0" algn="ctr">
              <a:buNone/>
            </a:pPr>
            <a:r>
              <a:rPr lang="zh-CN" altLang="en-US" sz="9600"/>
              <a:t>老土</a:t>
            </a:r>
            <a:r>
              <a:rPr lang="zh-CN" altLang="en-US" sz="13800"/>
              <a:t>   </a:t>
            </a:r>
            <a:r>
              <a:rPr lang="zh-CN" altLang="en-US" sz="6600"/>
              <a:t>  </a:t>
            </a:r>
            <a:endParaRPr lang="zh-CN" altLang="en-US" sz="4400"/>
          </a:p>
          <a:p>
            <a:pPr marL="0" indent="0" algn="ctr">
              <a:buNone/>
            </a:pPr>
            <a:endParaRPr lang="zh-CN" altLang="en-US" sz="4400"/>
          </a:p>
          <a:p>
            <a:pPr marL="0" indent="0" algn="ctr">
              <a:buNone/>
            </a:pPr>
            <a:r>
              <a:rPr lang="zh-CN" altLang="en-US" sz="4400"/>
              <a:t>（虽然我们不想承认）</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10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415"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68%</a:t>
              </a:r>
            </a:p>
          </p:txBody>
        </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92225" y="2404745"/>
            <a:ext cx="10515600" cy="1508760"/>
          </a:xfrm>
        </p:spPr>
        <p:txBody>
          <a:bodyPr>
            <a:noAutofit/>
          </a:bodyPr>
          <a:lstStyle/>
          <a:p>
            <a:pPr marL="0" indent="0" algn="ctr">
              <a:lnSpc>
                <a:spcPct val="150000"/>
              </a:lnSpc>
              <a:buNone/>
            </a:pPr>
            <a:r>
              <a:rPr lang="zh-CN" altLang="en-US" sz="6000"/>
              <a:t>知己知彼，百战百胜。</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69%</a:t>
              </a:r>
            </a:p>
          </p:txBody>
        </p:sp>
      </p:gr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24330"/>
            <a:ext cx="10515600" cy="1508760"/>
          </a:xfrm>
        </p:spPr>
        <p:txBody>
          <a:bodyPr>
            <a:noAutofit/>
          </a:bodyPr>
          <a:lstStyle/>
          <a:p>
            <a:pPr marL="0" indent="0" algn="ctr">
              <a:lnSpc>
                <a:spcPct val="200000"/>
              </a:lnSpc>
              <a:buNone/>
            </a:pPr>
            <a:r>
              <a:rPr lang="en-US" altLang="zh-CN" sz="6000"/>
              <a:t>“</a:t>
            </a:r>
            <a:r>
              <a:rPr lang="zh-CN" altLang="en-US" sz="6000"/>
              <a:t>中学为体，西学为用。</a:t>
            </a:r>
            <a:r>
              <a:rPr lang="en-US" altLang="zh-CN" sz="6000"/>
              <a:t>”</a:t>
            </a:r>
            <a:endParaRPr lang="zh-CN" altLang="en-US" sz="6000"/>
          </a:p>
          <a:p>
            <a:pPr marL="0" indent="0" algn="ctr">
              <a:lnSpc>
                <a:spcPct val="200000"/>
              </a:lnSpc>
              <a:buNone/>
            </a:pPr>
            <a:r>
              <a:rPr lang="en-US" altLang="zh-CN"/>
              <a:t>                               ——</a:t>
            </a:r>
            <a:r>
              <a:rPr lang="zh-CN" altLang="en-US"/>
              <a:t>是19世纪60年代以后洋务派向西方学习的指导思想</a:t>
            </a:r>
          </a:p>
          <a:p>
            <a:pPr marL="0" indent="0" algn="ctr">
              <a:lnSpc>
                <a:spcPct val="200000"/>
              </a:lnSpc>
              <a:buNone/>
            </a:pPr>
            <a:endParaRPr lang="zh-CN" altLang="en-US"/>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7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036" y="200"/>
              <a:ext cx="14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70%</a:t>
              </a:r>
            </a:p>
          </p:txBody>
        </p:sp>
      </p:gr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0940" y="2483485"/>
            <a:ext cx="6753860" cy="1325880"/>
          </a:xfrm>
        </p:spPr>
        <p:txBody>
          <a:bodyPr>
            <a:noAutofit/>
          </a:bodyPr>
          <a:lstStyle/>
          <a:p>
            <a:r>
              <a:rPr lang="zh-CN" altLang="en-US" sz="7200">
                <a:solidFill>
                  <a:schemeClr val="bg1"/>
                </a:solidFill>
              </a:rPr>
              <a:t>学习是一种信仰</a:t>
            </a:r>
          </a:p>
        </p:txBody>
      </p:sp>
      <p:pic>
        <p:nvPicPr>
          <p:cNvPr id="11" name="白色PNG.png" descr="白色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880" y="1400175"/>
            <a:ext cx="5135245"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43965"/>
            <a:ext cx="10515600" cy="1325563"/>
          </a:xfrm>
        </p:spPr>
        <p:txBody>
          <a:bodyPr/>
          <a:lstStyle/>
          <a:p>
            <a:r>
              <a:rPr lang="zh-CN" altLang="en-US"/>
              <a:t>一切都是为了</a:t>
            </a:r>
            <a:r>
              <a:rPr lang="en-US" altLang="zh-CN"/>
              <a:t>——</a:t>
            </a:r>
          </a:p>
        </p:txBody>
      </p:sp>
      <p:sp>
        <p:nvSpPr>
          <p:cNvPr id="3" name="内容占位符 2"/>
          <p:cNvSpPr>
            <a:spLocks noGrp="1"/>
          </p:cNvSpPr>
          <p:nvPr>
            <p:ph idx="1"/>
          </p:nvPr>
        </p:nvSpPr>
        <p:spPr>
          <a:xfrm>
            <a:off x="2200275" y="2225040"/>
            <a:ext cx="8912225" cy="2407920"/>
          </a:xfrm>
        </p:spPr>
        <p:txBody>
          <a:bodyPr/>
          <a:lstStyle/>
          <a:p>
            <a:pPr marL="0" indent="0">
              <a:buNone/>
            </a:pPr>
            <a:r>
              <a:rPr lang="en-US" altLang="zh-CN" sz="5400"/>
              <a:t>         </a:t>
            </a:r>
          </a:p>
          <a:p>
            <a:pPr marL="0" indent="0">
              <a:buNone/>
            </a:pPr>
            <a:r>
              <a:rPr lang="en-US" altLang="zh-CN" sz="5400"/>
              <a:t>          </a:t>
            </a:r>
            <a:r>
              <a:rPr lang="zh-CN" altLang="en-US" sz="5400"/>
              <a:t>打得过别人！</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64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193"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71%</a:t>
              </a:r>
            </a:p>
          </p:txBody>
        </p:sp>
      </p:gr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3830" y="2508250"/>
            <a:ext cx="10515600" cy="1325563"/>
          </a:xfrm>
        </p:spPr>
        <p:txBody>
          <a:bodyPr/>
          <a:lstStyle/>
          <a:p>
            <a:r>
              <a:rPr lang="en-US" altLang="zh-CN" sz="6600"/>
              <a:t>    </a:t>
            </a:r>
            <a:r>
              <a:rPr lang="zh-CN" altLang="en-US" sz="6600">
                <a:sym typeface="+mn-ea"/>
              </a:rPr>
              <a:t>士兵 </a:t>
            </a:r>
            <a:r>
              <a:rPr lang="en-US" altLang="zh-CN" sz="6600">
                <a:sym typeface="+mn-ea"/>
              </a:rPr>
              <a:t>+ </a:t>
            </a:r>
            <a:r>
              <a:rPr lang="zh-CN" altLang="en-US" sz="6600"/>
              <a:t>装备 </a:t>
            </a:r>
            <a:r>
              <a:rPr lang="en-US" altLang="zh-CN" sz="6600"/>
              <a:t>+ </a:t>
            </a:r>
            <a:r>
              <a:rPr lang="zh-CN" altLang="en-US" sz="6600"/>
              <a:t>技能</a:t>
            </a:r>
          </a:p>
        </p:txBody>
      </p:sp>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72%</a:t>
              </a:r>
            </a:p>
          </p:txBody>
        </p:sp>
      </p:gr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8520"/>
            <a:ext cx="10515600" cy="1325563"/>
          </a:xfrm>
        </p:spPr>
        <p:txBody>
          <a:bodyPr>
            <a:normAutofit fontScale="90000"/>
          </a:bodyPr>
          <a:lstStyle/>
          <a:p>
            <a:r>
              <a:rPr lang="en-US" altLang="zh-CN" sz="6600"/>
              <a:t>    </a:t>
            </a:r>
            <a:r>
              <a:rPr lang="zh-CN" altLang="en-US" sz="6600">
                <a:sym typeface="+mn-ea"/>
              </a:rPr>
              <a:t>士兵    </a:t>
            </a:r>
            <a:r>
              <a:rPr lang="en-US" altLang="zh-CN" sz="6600">
                <a:sym typeface="+mn-ea"/>
              </a:rPr>
              <a:t>+   </a:t>
            </a:r>
            <a:r>
              <a:rPr lang="zh-CN" altLang="en-US" sz="6600"/>
              <a:t>装备    </a:t>
            </a:r>
            <a:r>
              <a:rPr lang="en-US" altLang="zh-CN" sz="6600"/>
              <a:t>+   </a:t>
            </a:r>
            <a:r>
              <a:rPr lang="zh-CN" altLang="en-US" sz="6600"/>
              <a:t>技能</a:t>
            </a:r>
            <a:br>
              <a:rPr lang="zh-CN" altLang="en-US" sz="6600"/>
            </a:br>
            <a:r>
              <a:rPr lang="zh-CN" altLang="en-US" sz="6600"/>
              <a:t>      </a:t>
            </a:r>
            <a:br>
              <a:rPr lang="zh-CN" altLang="en-US" sz="6600"/>
            </a:br>
            <a:r>
              <a:rPr lang="zh-CN" altLang="en-US" sz="6600"/>
              <a:t>    </a:t>
            </a:r>
          </a:p>
        </p:txBody>
      </p:sp>
      <p:pic>
        <p:nvPicPr>
          <p:cNvPr id="8" name="图片 7"/>
          <p:cNvPicPr>
            <a:picLocks noChangeAspect="1"/>
          </p:cNvPicPr>
          <p:nvPr/>
        </p:nvPicPr>
        <p:blipFill>
          <a:blip r:embed="rId3"/>
          <a:stretch>
            <a:fillRect/>
          </a:stretch>
        </p:blipFill>
        <p:spPr>
          <a:xfrm>
            <a:off x="1009650" y="2973705"/>
            <a:ext cx="2947670" cy="2317115"/>
          </a:xfrm>
          <a:prstGeom prst="ellipse">
            <a:avLst/>
          </a:prstGeom>
        </p:spPr>
      </p:pic>
      <p:pic>
        <p:nvPicPr>
          <p:cNvPr id="6" name="图片 5"/>
          <p:cNvPicPr>
            <a:picLocks noChangeAspect="1"/>
          </p:cNvPicPr>
          <p:nvPr/>
        </p:nvPicPr>
        <p:blipFill>
          <a:blip r:embed="rId4"/>
          <a:stretch>
            <a:fillRect/>
          </a:stretch>
        </p:blipFill>
        <p:spPr>
          <a:xfrm>
            <a:off x="8251825" y="2973705"/>
            <a:ext cx="2974340" cy="2317750"/>
          </a:xfrm>
          <a:prstGeom prst="ellipse">
            <a:avLst/>
          </a:prstGeom>
        </p:spPr>
      </p:pic>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07865" y="2973705"/>
            <a:ext cx="3175635" cy="2317115"/>
          </a:xfrm>
          <a:prstGeom prst="rect">
            <a:avLst/>
          </a:prstGeom>
        </p:spPr>
      </p:pic>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4" name="组合 3"/>
          <p:cNvGrpSpPr/>
          <p:nvPr/>
        </p:nvGrpSpPr>
        <p:grpSpPr>
          <a:xfrm>
            <a:off x="5257800" y="48260"/>
            <a:ext cx="5617210" cy="508000"/>
            <a:chOff x="6307" y="200"/>
            <a:chExt cx="8846" cy="800"/>
          </a:xfrm>
        </p:grpSpPr>
        <p:grpSp>
          <p:nvGrpSpPr>
            <p:cNvPr id="5" name="组合 4"/>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73%</a:t>
              </a:r>
            </a:p>
          </p:txBody>
        </p:sp>
      </p:gr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8520"/>
            <a:ext cx="10515600" cy="1325563"/>
          </a:xfrm>
        </p:spPr>
        <p:txBody>
          <a:bodyPr>
            <a:normAutofit fontScale="90000"/>
          </a:bodyPr>
          <a:lstStyle/>
          <a:p>
            <a:r>
              <a:rPr lang="en-US" altLang="zh-CN" sz="6600" dirty="0"/>
              <a:t>    </a:t>
            </a:r>
            <a:r>
              <a:rPr lang="zh-CN" altLang="en-US" sz="6600" dirty="0">
                <a:sym typeface="+mn-ea"/>
              </a:rPr>
              <a:t>士兵    </a:t>
            </a:r>
            <a:r>
              <a:rPr lang="en-US" altLang="zh-CN" sz="6600" dirty="0">
                <a:sym typeface="+mn-ea"/>
              </a:rPr>
              <a:t>+   </a:t>
            </a:r>
            <a:r>
              <a:rPr lang="zh-CN" altLang="en-US" sz="6600" dirty="0"/>
              <a:t>装备    </a:t>
            </a:r>
            <a:r>
              <a:rPr lang="en-US" altLang="zh-CN" sz="6600" dirty="0"/>
              <a:t>+   </a:t>
            </a:r>
            <a:r>
              <a:rPr lang="zh-CN" altLang="en-US" sz="6600" dirty="0"/>
              <a:t>技能</a:t>
            </a:r>
            <a:br>
              <a:rPr lang="zh-CN" altLang="en-US" sz="6600" dirty="0"/>
            </a:br>
            <a:r>
              <a:rPr lang="zh-CN" altLang="en-US" sz="6600" dirty="0"/>
              <a:t>      </a:t>
            </a:r>
            <a:br>
              <a:rPr lang="zh-CN" altLang="en-US" sz="6600" dirty="0"/>
            </a:br>
            <a:r>
              <a:rPr lang="zh-CN" altLang="en-US" sz="6600" dirty="0"/>
              <a:t>    </a:t>
            </a:r>
          </a:p>
        </p:txBody>
      </p:sp>
      <p:pic>
        <p:nvPicPr>
          <p:cNvPr id="8" name="图片 7"/>
          <p:cNvPicPr>
            <a:picLocks noChangeAspect="1"/>
          </p:cNvPicPr>
          <p:nvPr/>
        </p:nvPicPr>
        <p:blipFill>
          <a:blip r:embed="rId3"/>
          <a:stretch>
            <a:fillRect/>
          </a:stretch>
        </p:blipFill>
        <p:spPr>
          <a:xfrm>
            <a:off x="1009650" y="2973705"/>
            <a:ext cx="2947670" cy="2317115"/>
          </a:xfrm>
          <a:prstGeom prst="ellipse">
            <a:avLst/>
          </a:prstGeom>
        </p:spPr>
      </p:pic>
      <p:pic>
        <p:nvPicPr>
          <p:cNvPr id="6" name="图片 5"/>
          <p:cNvPicPr>
            <a:picLocks noChangeAspect="1"/>
          </p:cNvPicPr>
          <p:nvPr/>
        </p:nvPicPr>
        <p:blipFill>
          <a:blip r:embed="rId4"/>
          <a:stretch>
            <a:fillRect/>
          </a:stretch>
        </p:blipFill>
        <p:spPr>
          <a:xfrm>
            <a:off x="8251825" y="2973705"/>
            <a:ext cx="2974340" cy="2317750"/>
          </a:xfrm>
          <a:prstGeom prst="ellipse">
            <a:avLst/>
          </a:prstGeom>
        </p:spPr>
      </p:pic>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07865" y="2973705"/>
            <a:ext cx="3175635" cy="2317115"/>
          </a:xfrm>
          <a:prstGeom prst="rect">
            <a:avLst/>
          </a:prstGeom>
        </p:spPr>
      </p:pic>
      <p:sp>
        <p:nvSpPr>
          <p:cNvPr id="4" name="文本框 3"/>
          <p:cNvSpPr txBox="1"/>
          <p:nvPr/>
        </p:nvSpPr>
        <p:spPr>
          <a:xfrm>
            <a:off x="1334135" y="5458460"/>
            <a:ext cx="229933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新式海陆军</a:t>
            </a:r>
          </a:p>
          <a:p>
            <a:pPr algn="ctr"/>
            <a:r>
              <a:rPr lang="zh-CN" altLang="en-US" sz="2800">
                <a:latin typeface="方正清刻本悦宋简体" panose="02000000000000000000" charset="-122"/>
                <a:ea typeface="方正清刻本悦宋简体" panose="02000000000000000000" charset="-122"/>
                <a:sym typeface="+mn-ea"/>
              </a:rPr>
              <a:t>（北洋水师）</a:t>
            </a:r>
            <a:endParaRPr lang="zh-CN" altLang="en-US" sz="2800">
              <a:latin typeface="方正清刻本悦宋简体" panose="02000000000000000000" charset="-122"/>
              <a:ea typeface="方正清刻本悦宋简体" panose="02000000000000000000" charset="-122"/>
            </a:endParaRPr>
          </a:p>
        </p:txBody>
      </p:sp>
      <p:sp>
        <p:nvSpPr>
          <p:cNvPr id="5" name="文本框 4"/>
          <p:cNvSpPr txBox="1"/>
          <p:nvPr/>
        </p:nvSpPr>
        <p:spPr>
          <a:xfrm>
            <a:off x="4727575" y="5458460"/>
            <a:ext cx="320357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近代军用工业</a:t>
            </a:r>
            <a:br>
              <a:rPr lang="zh-CN" altLang="en-US" sz="3200">
                <a:latin typeface="方正清刻本悦宋简体" panose="02000000000000000000" charset="-122"/>
                <a:ea typeface="方正清刻本悦宋简体" panose="02000000000000000000" charset="-122"/>
              </a:rPr>
            </a:br>
            <a:r>
              <a:rPr lang="zh-CN" altLang="en-US" sz="2800">
                <a:latin typeface="方正清刻本悦宋简体" panose="02000000000000000000" charset="-122"/>
                <a:ea typeface="方正清刻本悦宋简体" panose="02000000000000000000" charset="-122"/>
              </a:rPr>
              <a:t>（江南制造总局）</a:t>
            </a:r>
          </a:p>
        </p:txBody>
      </p:sp>
      <p:sp>
        <p:nvSpPr>
          <p:cNvPr id="7" name="文本框 6"/>
          <p:cNvSpPr txBox="1"/>
          <p:nvPr/>
        </p:nvSpPr>
        <p:spPr>
          <a:xfrm>
            <a:off x="8856980" y="5458460"/>
            <a:ext cx="2129155" cy="1014730"/>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txBody>
          <a:bodyPr wrap="square" rtlCol="0">
            <a:spAutoFit/>
          </a:bodyPr>
          <a:lstStyle/>
          <a:p>
            <a:pPr algn="ctr"/>
            <a:r>
              <a:rPr lang="zh-CN" altLang="en-US" sz="3200">
                <a:latin typeface="方正清刻本悦宋简体" panose="02000000000000000000" charset="-122"/>
                <a:ea typeface="方正清刻本悦宋简体" panose="02000000000000000000" charset="-122"/>
              </a:rPr>
              <a:t>新式学堂</a:t>
            </a:r>
          </a:p>
          <a:p>
            <a:pPr algn="ctr"/>
            <a:r>
              <a:rPr lang="zh-CN" altLang="en-US" sz="2800">
                <a:latin typeface="方正清刻本悦宋简体" panose="02000000000000000000" charset="-122"/>
                <a:ea typeface="方正清刻本悦宋简体" panose="02000000000000000000" charset="-122"/>
                <a:sym typeface="+mn-ea"/>
              </a:rPr>
              <a:t>（同文馆）</a:t>
            </a:r>
          </a:p>
        </p:txBody>
      </p:sp>
      <p:sp>
        <p:nvSpPr>
          <p:cNvPr id="9"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群架</a:t>
            </a:r>
            <a:r>
              <a:rPr lang="en-US" altLang="zh-CN" sz="2400" b="1" dirty="0">
                <a:solidFill>
                  <a:schemeClr val="tx1"/>
                </a:solidFill>
                <a:latin typeface="方正启体简体" panose="03000509000000000000" charset="-122"/>
                <a:ea typeface="方正启体简体" panose="03000509000000000000" charset="-122"/>
              </a:rPr>
              <a:t>Ⅲ</a:t>
            </a:r>
            <a:r>
              <a:rPr lang="zh-CN" altLang="en-US" sz="2400" b="1" dirty="0">
                <a:solidFill>
                  <a:schemeClr val="tx1"/>
                </a:solidFill>
                <a:latin typeface="方正启体简体" panose="03000509000000000000" charset="-122"/>
                <a:ea typeface="方正启体简体" panose="03000509000000000000" charset="-122"/>
              </a:rPr>
              <a:t>：洋务运动</a:t>
            </a:r>
          </a:p>
        </p:txBody>
      </p:sp>
      <p:grpSp>
        <p:nvGrpSpPr>
          <p:cNvPr id="11" name="组合 10"/>
          <p:cNvGrpSpPr/>
          <p:nvPr/>
        </p:nvGrpSpPr>
        <p:grpSpPr>
          <a:xfrm>
            <a:off x="5257800" y="48260"/>
            <a:ext cx="5617210" cy="508000"/>
            <a:chOff x="6307" y="200"/>
            <a:chExt cx="8846" cy="800"/>
          </a:xfrm>
        </p:grpSpPr>
        <p:grpSp>
          <p:nvGrpSpPr>
            <p:cNvPr id="14" name="组合 13"/>
            <p:cNvGrpSpPr/>
            <p:nvPr/>
          </p:nvGrpSpPr>
          <p:grpSpPr>
            <a:xfrm>
              <a:off x="6307" y="200"/>
              <a:ext cx="8846" cy="800"/>
              <a:chOff x="6307" y="200"/>
              <a:chExt cx="8846"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07" y="200"/>
                <a:ext cx="566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976" y="200"/>
              <a:ext cx="146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74%</a:t>
              </a:r>
            </a:p>
          </p:txBody>
        </p:sp>
      </p:gr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 xmlns:a16="http://schemas.microsoft.com/office/drawing/2014/main" id="{7E67B50C-C293-E043-9820-1640BA5383E0}"/>
              </a:ext>
            </a:extLst>
          </p:cNvPr>
          <p:cNvSpPr txBox="1"/>
          <p:nvPr/>
        </p:nvSpPr>
        <p:spPr>
          <a:xfrm>
            <a:off x="2447294" y="1409278"/>
            <a:ext cx="7026283" cy="4339650"/>
          </a:xfrm>
          <a:prstGeom prst="rect">
            <a:avLst/>
          </a:prstGeom>
          <a:noFill/>
        </p:spPr>
        <p:txBody>
          <a:bodyPr wrap="none" rtlCol="0">
            <a:spAutoFit/>
          </a:bodyPr>
          <a:lstStyle/>
          <a:p>
            <a:pPr algn="ctr">
              <a:lnSpc>
                <a:spcPct val="200000"/>
              </a:lnSpc>
            </a:pPr>
            <a:r>
              <a:rPr lang="zh-CN" altLang="en-US" sz="4800" dirty="0">
                <a:latin typeface="+mj-lt"/>
                <a:ea typeface="方正启体简体" panose="03000509000000000000" charset="-122"/>
                <a:cs typeface="+mj-cs"/>
              </a:rPr>
              <a:t>我们拥有了</a:t>
            </a:r>
            <a:endParaRPr lang="en-US" altLang="zh-CN" sz="4800" dirty="0">
              <a:latin typeface="+mj-lt"/>
              <a:ea typeface="方正启体简体" panose="03000509000000000000" charset="-122"/>
              <a:cs typeface="+mj-cs"/>
            </a:endParaRPr>
          </a:p>
          <a:p>
            <a:pPr algn="ctr">
              <a:lnSpc>
                <a:spcPct val="200000"/>
              </a:lnSpc>
            </a:pPr>
            <a:r>
              <a:rPr lang="zh-CN" altLang="en-US" sz="4800" dirty="0">
                <a:latin typeface="+mj-lt"/>
                <a:ea typeface="方正启体简体" panose="03000509000000000000" charset="-122"/>
                <a:cs typeface="+mj-cs"/>
              </a:rPr>
              <a:t>号称亚洲第</a:t>
            </a:r>
            <a:r>
              <a:rPr lang="en-US" altLang="zh-CN" sz="4800" dirty="0">
                <a:latin typeface="+mj-lt"/>
                <a:ea typeface="方正启体简体" panose="03000509000000000000" charset="-122"/>
                <a:cs typeface="+mj-cs"/>
              </a:rPr>
              <a:t>1</a:t>
            </a:r>
            <a:r>
              <a:rPr lang="zh-CN" altLang="en-US" sz="4800" dirty="0">
                <a:latin typeface="+mj-lt"/>
                <a:ea typeface="方正启体简体" panose="03000509000000000000" charset="-122"/>
                <a:cs typeface="+mj-cs"/>
              </a:rPr>
              <a:t>、世界第</a:t>
            </a:r>
            <a:r>
              <a:rPr lang="en-US" altLang="zh-CN" sz="4800" dirty="0">
                <a:latin typeface="+mj-lt"/>
                <a:ea typeface="方正启体简体" panose="03000509000000000000" charset="-122"/>
                <a:cs typeface="+mj-cs"/>
              </a:rPr>
              <a:t>9</a:t>
            </a:r>
            <a:r>
              <a:rPr lang="zh-CN" altLang="en-US" sz="4800" dirty="0">
                <a:latin typeface="+mj-lt"/>
                <a:ea typeface="方正启体简体" panose="03000509000000000000" charset="-122"/>
                <a:cs typeface="+mj-cs"/>
              </a:rPr>
              <a:t>的</a:t>
            </a:r>
            <a:endParaRPr lang="en-US" altLang="zh-CN" sz="4800" dirty="0">
              <a:latin typeface="+mj-lt"/>
              <a:ea typeface="方正启体简体" panose="03000509000000000000" charset="-122"/>
              <a:cs typeface="+mj-cs"/>
            </a:endParaRPr>
          </a:p>
          <a:p>
            <a:pPr algn="ctr">
              <a:lnSpc>
                <a:spcPct val="200000"/>
              </a:lnSpc>
            </a:pPr>
            <a:r>
              <a:rPr lang="zh-CN" altLang="en-US" sz="4800" dirty="0">
                <a:latin typeface="+mj-lt"/>
                <a:ea typeface="方正启体简体" panose="03000509000000000000" charset="-122"/>
                <a:cs typeface="+mj-cs"/>
              </a:rPr>
              <a:t>北洋水师</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3928745" cy="622935"/>
          </a:xfrm>
          <a:prstGeom prst="homePlate">
            <a:avLst/>
          </a:prstGeom>
          <a:solidFill>
            <a:schemeClr val="accent5">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群架</a:t>
            </a:r>
            <a:r>
              <a:rPr lang="en-US" altLang="zh-CN" sz="2400" b="1">
                <a:solidFill>
                  <a:schemeClr val="tx1"/>
                </a:solidFill>
                <a:latin typeface="方正启体简体" panose="03000509000000000000" charset="-122"/>
                <a:ea typeface="方正启体简体" panose="03000509000000000000" charset="-122"/>
              </a:rPr>
              <a:t>Ⅲ</a:t>
            </a:r>
            <a:r>
              <a:rPr lang="zh-CN" altLang="en-US" sz="2400" b="1">
                <a:solidFill>
                  <a:schemeClr val="tx1"/>
                </a:solidFill>
                <a:latin typeface="方正启体简体" panose="03000509000000000000" charset="-122"/>
                <a:ea typeface="方正启体简体" panose="03000509000000000000" charset="-122"/>
              </a:rPr>
              <a:t>：洋务运动</a:t>
            </a:r>
          </a:p>
        </p:txBody>
      </p:sp>
      <p:grpSp>
        <p:nvGrpSpPr>
          <p:cNvPr id="6" name="组合 5"/>
          <p:cNvGrpSpPr/>
          <p:nvPr/>
        </p:nvGrpSpPr>
        <p:grpSpPr>
          <a:xfrm>
            <a:off x="5257800" y="48260"/>
            <a:ext cx="5617210" cy="508000"/>
            <a:chOff x="6307" y="200"/>
            <a:chExt cx="8846" cy="800"/>
          </a:xfrm>
        </p:grpSpPr>
        <p:grpSp>
          <p:nvGrpSpPr>
            <p:cNvPr id="9" name="组合 8"/>
            <p:cNvGrpSpPr/>
            <p:nvPr/>
          </p:nvGrpSpPr>
          <p:grpSpPr>
            <a:xfrm>
              <a:off x="6307" y="200"/>
              <a:ext cx="8846" cy="800"/>
              <a:chOff x="6307" y="200"/>
              <a:chExt cx="8846" cy="800"/>
            </a:xfrm>
          </p:grpSpPr>
          <p:sp>
            <p:nvSpPr>
              <p:cNvPr id="11" name="矩形 10"/>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07" y="200"/>
                <a:ext cx="553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1837" y="200"/>
              <a:ext cx="1606"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
        <p:nvSpPr>
          <p:cNvPr id="12" name="文本框 11">
            <a:extLst>
              <a:ext uri="{FF2B5EF4-FFF2-40B4-BE49-F238E27FC236}">
                <a16:creationId xmlns="" xmlns:a16="http://schemas.microsoft.com/office/drawing/2014/main" id="{7E67B50C-C293-E043-9820-1640BA5383E0}"/>
              </a:ext>
            </a:extLst>
          </p:cNvPr>
          <p:cNvSpPr txBox="1"/>
          <p:nvPr/>
        </p:nvSpPr>
        <p:spPr>
          <a:xfrm>
            <a:off x="3041650" y="2623929"/>
            <a:ext cx="6237605" cy="1000274"/>
          </a:xfrm>
          <a:prstGeom prst="rect">
            <a:avLst/>
          </a:prstGeom>
          <a:noFill/>
        </p:spPr>
        <p:txBody>
          <a:bodyPr wrap="none" rtlCol="0">
            <a:spAutoFit/>
          </a:bodyPr>
          <a:lstStyle/>
          <a:p>
            <a:r>
              <a:rPr lang="zh-CN" altLang="en-US" sz="5900" dirty="0">
                <a:latin typeface="+mj-lt"/>
                <a:ea typeface="方正启体简体" panose="03000509000000000000" charset="-122"/>
                <a:cs typeface="+mj-cs"/>
              </a:rPr>
              <a:t>甲午中日战争爆发</a:t>
            </a:r>
          </a:p>
        </p:txBody>
      </p:sp>
    </p:spTree>
    <p:custDataLst>
      <p:tags r:id="rId1"/>
    </p:custDataLst>
    <p:extLst>
      <p:ext uri="{BB962C8B-B14F-4D97-AF65-F5344CB8AC3E}">
        <p14:creationId xmlns:p14="http://schemas.microsoft.com/office/powerpoint/2010/main" val="1415786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4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4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4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6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7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5913</Words>
  <Application>Microsoft Office PowerPoint</Application>
  <PresentationFormat>宽屏</PresentationFormat>
  <Paragraphs>971</Paragraphs>
  <Slides>174</Slides>
  <Notes>46</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174</vt:i4>
      </vt:variant>
    </vt:vector>
  </HeadingPairs>
  <TitlesOfParts>
    <vt:vector size="193" baseType="lpstr">
      <vt:lpstr>Arial Unicode MS</vt:lpstr>
      <vt:lpstr>FZQiTi-S14S</vt:lpstr>
      <vt:lpstr>Libian SC</vt:lpstr>
      <vt:lpstr>Wawati SC</vt:lpstr>
      <vt:lpstr>方正粗倩简体</vt:lpstr>
      <vt:lpstr>方正启体简体</vt:lpstr>
      <vt:lpstr>方正清刻本悦宋简体</vt:lpstr>
      <vt:lpstr>黑体</vt:lpstr>
      <vt:lpstr>华文新魏</vt:lpstr>
      <vt:lpstr>楷体</vt:lpstr>
      <vt:lpstr>思源黑体 CN Light</vt:lpstr>
      <vt:lpstr>宋体</vt:lpstr>
      <vt:lpstr>微软雅黑</vt:lpstr>
      <vt:lpstr>Arial</vt:lpstr>
      <vt:lpstr>Calibri</vt:lpstr>
      <vt:lpstr>Calibri Light</vt:lpstr>
      <vt:lpstr>Times New Roman</vt:lpstr>
      <vt:lpstr>Office 主题</vt:lpstr>
      <vt:lpstr>1_Office 主题</vt:lpstr>
      <vt:lpstr>【极简近代史】                           ——1小时搞定中国近现代史</vt:lpstr>
      <vt:lpstr>PowerPoint 演示文稿</vt:lpstr>
      <vt:lpstr>江湖上有一个传说， 传说上了娟娟老师的课逢考必过。</vt:lpstr>
      <vt:lpstr>但是，仍然有人不来听课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清朝的boss家族——爱新觉罗家族 把国门锁死，说：“我们会一直幸福下去。”</vt:lpstr>
      <vt:lpstr>PowerPoint 演示文稿</vt:lpstr>
      <vt:lpstr>PowerPoint 演示文稿</vt:lpstr>
      <vt:lpstr>PowerPoint 演示文稿</vt:lpstr>
      <vt:lpstr>PowerPoint 演示文稿</vt:lpstr>
      <vt:lpstr>PowerPoint 演示文稿</vt:lpstr>
      <vt:lpstr>PowerPoint 演示文稿</vt:lpstr>
      <vt:lpstr>这就是，惹毛了英国的“虎门销烟”</vt:lpstr>
      <vt:lpstr>1840年  第一次鸦片战争爆发</vt:lpstr>
      <vt:lpstr>PowerPoint 演示文稿</vt:lpstr>
      <vt:lpstr>PowerPoint 演示文稿</vt:lpstr>
      <vt:lpstr>中国人终于意识到我们被入侵了......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1851年，农民起义</vt:lpstr>
      <vt:lpstr>不要小看农民起义</vt:lpstr>
      <vt:lpstr>不要小看农民起义</vt:lpstr>
      <vt:lpstr>但是事情哪有那么简单......</vt:lpstr>
      <vt:lpstr>但是事情哪有那么简单......</vt:lpstr>
      <vt:lpstr>但是事情哪有那么简单......</vt:lpstr>
      <vt:lpstr>非常成功， 成功的引来了英国的好哥们—法国 还顺便得到了俄国和美国的强烈关注！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哥几个，找个什么借口去呢？</vt:lpstr>
      <vt:lpstr>要打劫你总有一万个借口</vt:lpstr>
      <vt:lpstr>敢扯我的国旗，打！</vt:lpstr>
      <vt:lpstr>敢杀我的人，打！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你们这帮小农能整明白么！我们来！</vt:lpstr>
      <vt:lpstr>为什么我们总被OUT？</vt:lpstr>
      <vt:lpstr>为什么我们总被OUT？</vt:lpstr>
      <vt:lpstr>PowerPoint 演示文稿</vt:lpstr>
      <vt:lpstr>PowerPoint 演示文稿</vt:lpstr>
      <vt:lpstr>学习是一种信仰</vt:lpstr>
      <vt:lpstr>一切都是为了——</vt:lpstr>
      <vt:lpstr>    士兵 + 装备 + 技能</vt:lpstr>
      <vt:lpstr>    士兵    +   装备    +   技能            </vt:lpstr>
      <vt:lpstr>    士兵    +   装备    +   技能            </vt:lpstr>
      <vt:lpstr>PowerPoint 演示文稿</vt:lpstr>
      <vt:lpstr>PowerPoint 演示文稿</vt:lpstr>
      <vt:lpstr>PowerPoint 演示文稿</vt:lpstr>
      <vt:lpstr>PowerPoint 演示文稿</vt:lpstr>
      <vt:lpstr>PowerPoint 演示文稿</vt:lpstr>
      <vt:lpstr>我们这么积极，为啥又失败了呢？</vt:lpstr>
      <vt:lpstr>PowerPoint 演示文稿</vt:lpstr>
      <vt:lpstr>PowerPoint 演示文稿</vt:lpstr>
      <vt:lpstr>【原因一】 腐朽的本质没变</vt:lpstr>
      <vt:lpstr>PowerPoint 演示文稿</vt:lpstr>
      <vt:lpstr>PowerPoint 演示文稿</vt:lpstr>
      <vt:lpstr>PowerPoint 演示文稿</vt:lpstr>
      <vt:lpstr>【原因二】 封建性基础上的学习</vt:lpstr>
      <vt:lpstr>真正的敌人会教你如何战胜他么？</vt:lpstr>
      <vt:lpstr>【原因三】 天真的以为敌人靠得住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你可能会说，总该死心了吧！</vt:lpstr>
      <vt:lpstr>你可能会说，总该死心了吧！</vt:lpstr>
      <vt:lpstr>PowerPoint 演示文稿</vt:lpstr>
      <vt:lpstr>戊戌变法——资产阶级的“革新”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vt:lpstr>
      <vt:lpstr>其实原因很简单：</vt:lpstr>
      <vt:lpstr>其实原因很简单：</vt:lpstr>
      <vt:lpstr>其实原因很简单：</vt:lpstr>
      <vt:lpstr>其实原因很简单：</vt:lpstr>
      <vt:lpstr>其实原因很简单：</vt:lpstr>
      <vt:lpstr>跟洋务运动不同： 1、确实想要从政治上改变 2、确实学习和传播了新思想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读史使人明智</vt:lpstr>
      <vt:lpstr>PowerPoint 演示文稿</vt:lpstr>
      <vt:lpstr>PowerPoint 演示文稿</vt:lpstr>
      <vt:lpstr>PowerPoint 演示文稿</vt:lpstr>
      <vt:lpstr>PowerPoint 演示文稿</vt:lpstr>
      <vt:lpstr>PowerPoint 演示文稿</vt:lpstr>
      <vt:lpstr>中国近现代史</vt:lpstr>
      <vt:lpstr>PowerPoint 演示文稿</vt:lpstr>
      <vt:lpstr>PowerPoint 演示文稿</vt:lpstr>
      <vt:lpstr>PowerPoint 演示文稿</vt:lpstr>
      <vt:lpstr>学完近代史需要学习多少个知识点？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学习是一种信仰</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68</cp:revision>
  <dcterms:created xsi:type="dcterms:W3CDTF">2018-03-01T02:03:00Z</dcterms:created>
  <dcterms:modified xsi:type="dcterms:W3CDTF">2018-11-14T09:29:59Z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